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1"/>
  </p:notesMasterIdLst>
  <p:handoutMasterIdLst>
    <p:handoutMasterId r:id="rId12"/>
  </p:handoutMasterIdLst>
  <p:sldIdLst>
    <p:sldId id="268" r:id="rId2"/>
    <p:sldId id="484" r:id="rId3"/>
    <p:sldId id="485" r:id="rId4"/>
    <p:sldId id="487" r:id="rId5"/>
    <p:sldId id="464" r:id="rId6"/>
    <p:sldId id="477" r:id="rId7"/>
    <p:sldId id="478" r:id="rId8"/>
    <p:sldId id="480" r:id="rId9"/>
    <p:sldId id="278" r:id="rId10"/>
  </p:sldIdLst>
  <p:sldSz cx="9144000" cy="6858000" type="screen4x3"/>
  <p:notesSz cx="6797675" cy="987425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903" userDrawn="1">
          <p15:clr>
            <a:srgbClr val="A4A3A4"/>
          </p15:clr>
        </p15:guide>
      </p15:sldGuideLst>
    </p:ext>
    <p:ext uri="{2D200454-40CA-4A62-9FC3-DE9A4176ACB9}">
      <p15:notesGuideLst xmlns:p15="http://schemas.microsoft.com/office/powerpoint/2012/main" xmlns="">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l02" initials="hanl02"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521"/>
    <a:srgbClr val="0A1950"/>
    <a:srgbClr val="FFFFFF"/>
    <a:srgbClr val="0850B4"/>
    <a:srgbClr val="004B78"/>
    <a:srgbClr val="05377D"/>
    <a:srgbClr val="062557"/>
    <a:srgbClr val="E5AFBE"/>
    <a:srgbClr val="576B8D"/>
    <a:srgbClr val="B2C2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6" autoAdjust="0"/>
    <p:restoredTop sz="95652" autoAdjust="0"/>
  </p:normalViewPr>
  <p:slideViewPr>
    <p:cSldViewPr snapToGrid="0" snapToObjects="1">
      <p:cViewPr>
        <p:scale>
          <a:sx n="90" d="100"/>
          <a:sy n="90" d="100"/>
        </p:scale>
        <p:origin x="-994" y="139"/>
      </p:cViewPr>
      <p:guideLst>
        <p:guide orient="horz" pos="2160"/>
        <p:guide pos="29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2" d="100"/>
          <a:sy n="62" d="100"/>
        </p:scale>
        <p:origin x="-2982"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A92DD206-2CEE-7A48-8986-7CB1B3D61DC8}" type="datetimeFigureOut">
              <a:rPr kumimoji="1" lang="zh-CN" altLang="en-US" smtClean="0"/>
              <a:t>2018/11/26</a:t>
            </a:fld>
            <a:endParaRPr kumimoji="1" lang="zh-CN" altLang="en-US"/>
          </a:p>
        </p:txBody>
      </p:sp>
      <p:sp>
        <p:nvSpPr>
          <p:cNvPr id="4" name="页脚占位符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CB3767BE-ACFC-BE45-AB90-F0D153D14BB1}" type="slidenum">
              <a:rPr kumimoji="1" lang="zh-CN" altLang="en-US" smtClean="0"/>
              <a:t>‹#›</a:t>
            </a:fld>
            <a:endParaRPr kumimoji="1" lang="zh-CN" altLang="en-US"/>
          </a:p>
        </p:txBody>
      </p:sp>
    </p:spTree>
    <p:extLst>
      <p:ext uri="{BB962C8B-B14F-4D97-AF65-F5344CB8AC3E}">
        <p14:creationId xmlns:p14="http://schemas.microsoft.com/office/powerpoint/2010/main" val="3584123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CDD6EC14-67A4-CE4F-824E-260CC5583C42}" type="datetimeFigureOut">
              <a:rPr kumimoji="1" lang="zh-CN" altLang="en-US" smtClean="0"/>
              <a:t>2018/11/26</a:t>
            </a:fld>
            <a:endParaRPr kumimoji="1" lang="zh-CN" altLang="en-US"/>
          </a:p>
        </p:txBody>
      </p:sp>
      <p:sp>
        <p:nvSpPr>
          <p:cNvPr id="4" name="幻灯片图像占位符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5178471F-2E82-9D43-8F51-EC51DE8ADB7D}" type="slidenum">
              <a:rPr kumimoji="1" lang="zh-CN" altLang="en-US" smtClean="0"/>
              <a:t>‹#›</a:t>
            </a:fld>
            <a:endParaRPr kumimoji="1" lang="zh-CN" altLang="en-US"/>
          </a:p>
        </p:txBody>
      </p:sp>
    </p:spTree>
    <p:extLst>
      <p:ext uri="{BB962C8B-B14F-4D97-AF65-F5344CB8AC3E}">
        <p14:creationId xmlns:p14="http://schemas.microsoft.com/office/powerpoint/2010/main" val="38378300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78471F-2E82-9D43-8F51-EC51DE8ADB7D}" type="slidenum">
              <a:rPr kumimoji="1" lang="zh-CN" altLang="en-US" smtClean="0"/>
              <a:t>2</a:t>
            </a:fld>
            <a:endParaRPr kumimoji="1" lang="zh-CN" altLang="en-US"/>
          </a:p>
        </p:txBody>
      </p:sp>
    </p:spTree>
    <p:extLst>
      <p:ext uri="{BB962C8B-B14F-4D97-AF65-F5344CB8AC3E}">
        <p14:creationId xmlns:p14="http://schemas.microsoft.com/office/powerpoint/2010/main" val="58669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78471F-2E82-9D43-8F51-EC51DE8ADB7D}" type="slidenum">
              <a:rPr kumimoji="1" lang="zh-CN" altLang="en-US" smtClean="0"/>
              <a:t>9</a:t>
            </a:fld>
            <a:endParaRPr kumimoji="1" lang="zh-CN" altLang="en-US"/>
          </a:p>
        </p:txBody>
      </p:sp>
    </p:spTree>
    <p:extLst>
      <p:ext uri="{BB962C8B-B14F-4D97-AF65-F5344CB8AC3E}">
        <p14:creationId xmlns:p14="http://schemas.microsoft.com/office/powerpoint/2010/main" val="1132655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图片">
    <p:spTree>
      <p:nvGrpSpPr>
        <p:cNvPr id="1" name=""/>
        <p:cNvGrpSpPr/>
        <p:nvPr/>
      </p:nvGrpSpPr>
      <p:grpSpPr>
        <a:xfrm>
          <a:off x="0" y="0"/>
          <a:ext cx="0" cy="0"/>
          <a:chOff x="0" y="0"/>
          <a:chExt cx="0" cy="0"/>
        </a:xfrm>
      </p:grpSpPr>
      <p:sp>
        <p:nvSpPr>
          <p:cNvPr id="8" name="圖片版面配置區 7"/>
          <p:cNvSpPr>
            <a:spLocks noGrp="1"/>
          </p:cNvSpPr>
          <p:nvPr>
            <p:ph type="pic" sz="quarter" idx="10"/>
          </p:nvPr>
        </p:nvSpPr>
        <p:spPr>
          <a:xfrm>
            <a:off x="0" y="0"/>
            <a:ext cx="9144000" cy="6858000"/>
          </a:xfrm>
          <a:prstGeom prst="rect">
            <a:avLst/>
          </a:prstGeom>
        </p:spPr>
        <p:txBody>
          <a:bodyPr vert="horz"/>
          <a:lstStyle>
            <a:lvl1pPr>
              <a:defRPr sz="2400">
                <a:solidFill>
                  <a:schemeClr val="tx1">
                    <a:lumMod val="75000"/>
                    <a:lumOff val="25000"/>
                  </a:schemeClr>
                </a:solidFill>
                <a:ea typeface="宋体"/>
              </a:defRPr>
            </a:lvl1pPr>
          </a:lstStyle>
          <a:p>
            <a:pPr lvl="0"/>
            <a:r>
              <a:rPr lang="zh-TW" altLang="en-US" noProof="0"/>
              <a:t>将图片拖动到占位符，或单击添加图标</a:t>
            </a:r>
            <a:endParaRPr lang="zh-TW" altLang="en-US" noProof="0" dirty="0"/>
          </a:p>
        </p:txBody>
      </p:sp>
      <p:sp>
        <p:nvSpPr>
          <p:cNvPr id="3" name="投影片編號版面配置區 5"/>
          <p:cNvSpPr>
            <a:spLocks noGrp="1"/>
          </p:cNvSpPr>
          <p:nvPr>
            <p:ph type="sldNum" sz="quarter" idx="11"/>
          </p:nvPr>
        </p:nvSpPr>
        <p:spPr/>
        <p:txBody>
          <a:bodyPr/>
          <a:lstStyle>
            <a:lvl1pPr>
              <a:defRPr/>
            </a:lvl1pPr>
          </a:lstStyle>
          <a:p>
            <a:fld id="{586DD0BA-98A2-BB4B-AD49-BF6B8655A976}" type="slidenum">
              <a:rPr kumimoji="1" lang="zh-TW" altLang="en-US" smtClean="0"/>
              <a:t>‹#›</a:t>
            </a:fld>
            <a:endParaRPr kumimoji="1" lang="zh-TW" altLang="en-US"/>
          </a:p>
        </p:txBody>
      </p:sp>
    </p:spTree>
    <p:extLst>
      <p:ext uri="{BB962C8B-B14F-4D97-AF65-F5344CB8AC3E}">
        <p14:creationId xmlns:p14="http://schemas.microsoft.com/office/powerpoint/2010/main" val="166131351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简易封面">
    <p:spTree>
      <p:nvGrpSpPr>
        <p:cNvPr id="1" name=""/>
        <p:cNvGrpSpPr/>
        <p:nvPr/>
      </p:nvGrpSpPr>
      <p:grpSpPr>
        <a:xfrm>
          <a:off x="0" y="0"/>
          <a:ext cx="0" cy="0"/>
          <a:chOff x="0" y="0"/>
          <a:chExt cx="0" cy="0"/>
        </a:xfrm>
      </p:grpSpPr>
      <p:sp>
        <p:nvSpPr>
          <p:cNvPr id="4" name="矩形 3"/>
          <p:cNvSpPr/>
          <p:nvPr userDrawn="1"/>
        </p:nvSpPr>
        <p:spPr>
          <a:xfrm>
            <a:off x="0" y="0"/>
            <a:ext cx="9144000" cy="6858000"/>
          </a:xfrm>
          <a:prstGeom prst="rect">
            <a:avLst/>
          </a:prstGeom>
          <a:solidFill>
            <a:schemeClr val="bg1">
              <a:lumMod val="95000"/>
            </a:schemeClr>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pic>
        <p:nvPicPr>
          <p:cNvPr id="3" name="图片 2" descr="未命名-3-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標題版面配置區 1"/>
          <p:cNvSpPr>
            <a:spLocks noGrp="1"/>
          </p:cNvSpPr>
          <p:nvPr>
            <p:ph type="title"/>
          </p:nvPr>
        </p:nvSpPr>
        <p:spPr>
          <a:xfrm>
            <a:off x="717176" y="2002117"/>
            <a:ext cx="6798236" cy="1764227"/>
          </a:xfrm>
          <a:prstGeom prst="rect">
            <a:avLst/>
          </a:prstGeom>
        </p:spPr>
        <p:txBody>
          <a:bodyPr rtlCol="0" anchor="t">
            <a:normAutofit/>
          </a:bodyPr>
          <a:lstStyle>
            <a:lvl1pPr>
              <a:defRPr sz="2800" b="0" baseline="0">
                <a:solidFill>
                  <a:srgbClr val="0A1950"/>
                </a:solidFill>
                <a:latin typeface="微软雅黑"/>
                <a:ea typeface="微软雅黑"/>
                <a:cs typeface="微软雅黑"/>
              </a:defRPr>
            </a:lvl1pPr>
          </a:lstStyle>
          <a:p>
            <a:r>
              <a:rPr lang="zh-TW" altLang="en-US" dirty="0"/>
              <a:t>单击此处编辑母版标题样式</a:t>
            </a:r>
          </a:p>
        </p:txBody>
      </p:sp>
      <p:sp>
        <p:nvSpPr>
          <p:cNvPr id="11" name="文字版面配置區 13"/>
          <p:cNvSpPr>
            <a:spLocks noGrp="1"/>
          </p:cNvSpPr>
          <p:nvPr>
            <p:ph idx="1"/>
          </p:nvPr>
        </p:nvSpPr>
        <p:spPr>
          <a:xfrm>
            <a:off x="717176" y="4004235"/>
            <a:ext cx="6798236" cy="986119"/>
          </a:xfrm>
          <a:prstGeom prst="rect">
            <a:avLst/>
          </a:prstGeom>
        </p:spPr>
        <p:txBody>
          <a:bodyPr rtlCol="0">
            <a:normAutofit/>
          </a:bodyPr>
          <a:lstStyle>
            <a:lvl1pPr marL="0" indent="0">
              <a:buFontTx/>
              <a:buNone/>
              <a:defRPr sz="1800" b="1">
                <a:solidFill>
                  <a:srgbClr val="414141"/>
                </a:solidFill>
                <a:latin typeface="微软雅黑"/>
                <a:ea typeface="微软雅黑"/>
                <a:cs typeface="微软雅黑"/>
              </a:defRPr>
            </a:lvl1pPr>
          </a:lstStyle>
          <a:p>
            <a:pPr lvl="0"/>
            <a:r>
              <a:rPr lang="zh-TW" altLang="en-US" noProof="0" dirty="0"/>
              <a:t>单击此处编辑母版文本样式</a:t>
            </a:r>
          </a:p>
        </p:txBody>
      </p:sp>
    </p:spTree>
    <p:extLst>
      <p:ext uri="{BB962C8B-B14F-4D97-AF65-F5344CB8AC3E}">
        <p14:creationId xmlns:p14="http://schemas.microsoft.com/office/powerpoint/2010/main" val="263955452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结束页">
    <p:spTree>
      <p:nvGrpSpPr>
        <p:cNvPr id="1" name=""/>
        <p:cNvGrpSpPr/>
        <p:nvPr/>
      </p:nvGrpSpPr>
      <p:grpSpPr>
        <a:xfrm>
          <a:off x="0" y="0"/>
          <a:ext cx="0" cy="0"/>
          <a:chOff x="0" y="0"/>
          <a:chExt cx="0" cy="0"/>
        </a:xfrm>
      </p:grpSpPr>
      <p:pic>
        <p:nvPicPr>
          <p:cNvPr id="2" name="图片 1" descr="未命名-3-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图片 4" descr="ppt-07.png"/>
          <p:cNvPicPr>
            <a:picLocks noChangeAspect="1"/>
          </p:cNvPicPr>
          <p:nvPr userDrawn="1"/>
        </p:nvPicPr>
        <p:blipFill rotWithShape="1">
          <a:blip r:embed="rId3">
            <a:extLst>
              <a:ext uri="{28A0092B-C50C-407E-A947-70E740481C1C}">
                <a14:useLocalDpi xmlns:a14="http://schemas.microsoft.com/office/drawing/2010/main" val="0"/>
              </a:ext>
            </a:extLst>
          </a:blip>
          <a:srcRect t="90329"/>
          <a:stretch/>
        </p:blipFill>
        <p:spPr>
          <a:xfrm>
            <a:off x="0" y="6194778"/>
            <a:ext cx="9144000" cy="663223"/>
          </a:xfrm>
          <a:prstGeom prst="rect">
            <a:avLst/>
          </a:prstGeom>
        </p:spPr>
      </p:pic>
    </p:spTree>
    <p:extLst>
      <p:ext uri="{BB962C8B-B14F-4D97-AF65-F5344CB8AC3E}">
        <p14:creationId xmlns:p14="http://schemas.microsoft.com/office/powerpoint/2010/main" val="417575562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单栏">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0827" y="1120775"/>
            <a:ext cx="8642349" cy="5005388"/>
          </a:xfrm>
          <a:prstGeom prst="rect">
            <a:avLst/>
          </a:prstGeom>
        </p:spPr>
        <p:txBody>
          <a:bodyPr/>
          <a:lstStyle>
            <a:lvl1pPr marL="185738" indent="-185738">
              <a:spcBef>
                <a:spcPts val="388"/>
              </a:spcBef>
              <a:buClr>
                <a:schemeClr val="tx1">
                  <a:lumMod val="75000"/>
                  <a:lumOff val="25000"/>
                </a:schemeClr>
              </a:buClr>
              <a:buFont typeface="Arial"/>
              <a:buChar char="•"/>
              <a:defRPr sz="2000" b="1" baseline="0">
                <a:solidFill>
                  <a:srgbClr val="06397F"/>
                </a:solidFill>
                <a:latin typeface="微软雅黑"/>
                <a:ea typeface="微软雅黑"/>
                <a:cs typeface="微软雅黑"/>
              </a:defRPr>
            </a:lvl1pPr>
            <a:lvl2pPr marL="711200" indent="-271463">
              <a:spcBef>
                <a:spcPts val="700"/>
              </a:spcBef>
              <a:buClr>
                <a:schemeClr val="tx1">
                  <a:lumMod val="75000"/>
                  <a:lumOff val="25000"/>
                </a:schemeClr>
              </a:buClr>
              <a:buSzPct val="100000"/>
              <a:defRPr sz="1800" b="0" baseline="0">
                <a:solidFill>
                  <a:srgbClr val="404040"/>
                </a:solidFill>
                <a:latin typeface="微软雅黑"/>
                <a:ea typeface="微软雅黑"/>
                <a:cs typeface="微软雅黑"/>
              </a:defRPr>
            </a:lvl2pPr>
            <a:lvl3pPr marL="896938" indent="-185738">
              <a:spcBef>
                <a:spcPts val="700"/>
              </a:spcBef>
              <a:buClr>
                <a:schemeClr val="tx1">
                  <a:lumMod val="75000"/>
                  <a:lumOff val="25000"/>
                </a:schemeClr>
              </a:buClr>
              <a:buSzPct val="100000"/>
              <a:defRPr sz="1800" b="0" baseline="0">
                <a:solidFill>
                  <a:srgbClr val="7F7F7F"/>
                </a:solidFill>
                <a:latin typeface="微软雅黑"/>
                <a:ea typeface="微软雅黑"/>
                <a:cs typeface="微软雅黑"/>
              </a:defRPr>
            </a:lvl3pPr>
            <a:lvl4pPr marL="72000" indent="0">
              <a:spcBef>
                <a:spcPts val="700"/>
              </a:spcBef>
              <a:buClr>
                <a:schemeClr val="tx1">
                  <a:lumMod val="75000"/>
                  <a:lumOff val="25000"/>
                </a:schemeClr>
              </a:buClr>
              <a:buSzPct val="100000"/>
              <a:buNone/>
              <a:defRPr sz="1800" b="0" baseline="0">
                <a:solidFill>
                  <a:srgbClr val="7F7F7F"/>
                </a:solidFill>
                <a:latin typeface="微软雅黑"/>
                <a:ea typeface="微软雅黑"/>
                <a:cs typeface="微软雅黑"/>
              </a:defRPr>
            </a:lvl4pPr>
            <a:lvl5pPr marL="541337" indent="0">
              <a:spcBef>
                <a:spcPts val="700"/>
              </a:spcBef>
              <a:buClr>
                <a:schemeClr val="tx1">
                  <a:lumMod val="75000"/>
                  <a:lumOff val="25000"/>
                </a:schemeClr>
              </a:buClr>
              <a:buSzPct val="100000"/>
              <a:buNone/>
              <a:defRPr sz="1800" b="0" baseline="0">
                <a:solidFill>
                  <a:srgbClr val="7F7F7F"/>
                </a:solidFill>
                <a:latin typeface="微软雅黑"/>
                <a:ea typeface="微软雅黑"/>
                <a:cs typeface="微软雅黑"/>
              </a:defRPr>
            </a:lvl5pPr>
            <a:lvl6pPr marL="2628900" marR="0" indent="-342900" algn="l" defTabSz="457200" rtl="0" eaLnBrk="1" fontAlgn="auto" latinLnBrk="0" hangingPunct="1">
              <a:lnSpc>
                <a:spcPct val="100000"/>
              </a:lnSpc>
              <a:spcBef>
                <a:spcPts val="388"/>
              </a:spcBef>
              <a:spcAft>
                <a:spcPts val="0"/>
              </a:spcAft>
              <a:buClr>
                <a:schemeClr val="tx1">
                  <a:lumMod val="75000"/>
                  <a:lumOff val="25000"/>
                </a:schemeClr>
              </a:buClr>
              <a:buSzTx/>
              <a:buFont typeface="Arial"/>
              <a:buChar char="•"/>
              <a:tabLst/>
              <a:defRPr sz="1200" baseline="0">
                <a:solidFill>
                  <a:schemeClr val="tx1">
                    <a:lumMod val="75000"/>
                    <a:lumOff val="25000"/>
                  </a:schemeClr>
                </a:solidFill>
              </a:defRPr>
            </a:lvl6pPr>
            <a:lvl7pPr>
              <a:spcBef>
                <a:spcPts val="388"/>
              </a:spcBef>
              <a:buClr>
                <a:schemeClr val="tx1">
                  <a:lumMod val="75000"/>
                  <a:lumOff val="25000"/>
                </a:schemeClr>
              </a:buClr>
              <a:defRPr sz="1200" baseline="0">
                <a:solidFill>
                  <a:schemeClr val="tx1">
                    <a:lumMod val="75000"/>
                    <a:lumOff val="25000"/>
                  </a:schemeClr>
                </a:solidFill>
              </a:defRPr>
            </a:lvl7pPr>
            <a:lvl8pPr marL="3086100" marR="0" indent="0" algn="l" defTabSz="457200" rtl="0" eaLnBrk="1" fontAlgn="auto" latinLnBrk="0" hangingPunct="1">
              <a:lnSpc>
                <a:spcPct val="100000"/>
              </a:lnSpc>
              <a:spcBef>
                <a:spcPts val="388"/>
              </a:spcBef>
              <a:spcAft>
                <a:spcPts val="0"/>
              </a:spcAft>
              <a:buClr>
                <a:schemeClr val="tx1">
                  <a:lumMod val="75000"/>
                  <a:lumOff val="25000"/>
                </a:schemeClr>
              </a:buClr>
              <a:buSzTx/>
              <a:buFont typeface="Arial"/>
              <a:buNone/>
              <a:tabLst/>
              <a:defRPr sz="1200" baseline="0">
                <a:solidFill>
                  <a:schemeClr val="tx1">
                    <a:lumMod val="75000"/>
                    <a:lumOff val="25000"/>
                  </a:schemeClr>
                </a:solidFill>
              </a:defRPr>
            </a:lvl8pPr>
            <a:lvl9pPr>
              <a:spcBef>
                <a:spcPts val="388"/>
              </a:spcBef>
              <a:buClr>
                <a:schemeClr val="tx1">
                  <a:lumMod val="75000"/>
                  <a:lumOff val="25000"/>
                </a:schemeClr>
              </a:buClr>
              <a:defRPr sz="1200">
                <a:solidFill>
                  <a:schemeClr val="tx1">
                    <a:lumMod val="75000"/>
                    <a:lumOff val="25000"/>
                  </a:schemeClr>
                </a:solidFill>
              </a:defRPr>
            </a:lvl9pPr>
          </a:lstStyle>
          <a:p>
            <a:pPr lvl="0"/>
            <a:r>
              <a:rPr lang="zh-TW" altLang="en-US" dirty="0"/>
              <a:t>单击此处编辑母版文本样式</a:t>
            </a:r>
          </a:p>
          <a:p>
            <a:pPr lvl="1"/>
            <a:r>
              <a:rPr lang="zh-TW" altLang="en-US" dirty="0"/>
              <a:t>二级</a:t>
            </a:r>
            <a:endParaRPr lang="en-US" altLang="zh-TW" dirty="0"/>
          </a:p>
          <a:p>
            <a:pPr lvl="2"/>
            <a:endParaRPr lang="zh-TW" altLang="en-US" dirty="0"/>
          </a:p>
        </p:txBody>
      </p:sp>
      <p:sp>
        <p:nvSpPr>
          <p:cNvPr id="5" name="標題版面配置區 1"/>
          <p:cNvSpPr>
            <a:spLocks noGrp="1"/>
          </p:cNvSpPr>
          <p:nvPr>
            <p:ph type="title"/>
          </p:nvPr>
        </p:nvSpPr>
        <p:spPr bwMode="auto">
          <a:xfrm>
            <a:off x="250825" y="260349"/>
            <a:ext cx="8642350"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zh-TW" altLang="en-US" dirty="0"/>
              <a:t>单击此处编辑母版标题样式</a:t>
            </a:r>
          </a:p>
        </p:txBody>
      </p:sp>
      <p:sp>
        <p:nvSpPr>
          <p:cNvPr id="4" name="投影片編號版面配置區 5"/>
          <p:cNvSpPr>
            <a:spLocks noGrp="1"/>
          </p:cNvSpPr>
          <p:nvPr>
            <p:ph type="sldNum" sz="quarter" idx="10"/>
          </p:nvPr>
        </p:nvSpPr>
        <p:spPr/>
        <p:txBody>
          <a:bodyPr/>
          <a:lstStyle>
            <a:lvl1pPr>
              <a:defRPr>
                <a:solidFill>
                  <a:srgbClr val="404040"/>
                </a:solidFill>
              </a:defRPr>
            </a:lvl1pPr>
          </a:lstStyle>
          <a:p>
            <a:fld id="{586DD0BA-98A2-BB4B-AD49-BF6B8655A976}" type="slidenum">
              <a:rPr kumimoji="1" lang="zh-TW" altLang="en-US" smtClean="0"/>
              <a:t>‹#›</a:t>
            </a:fld>
            <a:endParaRPr kumimoji="1" lang="zh-TW" altLang="en-US"/>
          </a:p>
        </p:txBody>
      </p:sp>
    </p:spTree>
    <p:extLst>
      <p:ext uri="{BB962C8B-B14F-4D97-AF65-F5344CB8AC3E}">
        <p14:creationId xmlns:p14="http://schemas.microsoft.com/office/powerpoint/2010/main" val="16568392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两栏">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0825" y="1120775"/>
            <a:ext cx="4249167" cy="5005388"/>
          </a:xfrm>
          <a:prstGeom prst="rect">
            <a:avLst/>
          </a:prstGeom>
        </p:spPr>
        <p:txBody>
          <a:bodyPr/>
          <a:lstStyle>
            <a:lvl1pPr marL="0" indent="0">
              <a:spcBef>
                <a:spcPts val="388"/>
              </a:spcBef>
              <a:buClr>
                <a:schemeClr val="tx1">
                  <a:lumMod val="75000"/>
                  <a:lumOff val="25000"/>
                </a:schemeClr>
              </a:buClr>
              <a:buNone/>
              <a:defRPr sz="1800" b="0" baseline="0">
                <a:solidFill>
                  <a:schemeClr val="tx1">
                    <a:lumMod val="50000"/>
                    <a:lumOff val="50000"/>
                  </a:schemeClr>
                </a:solidFill>
                <a:latin typeface="微软雅黑"/>
                <a:ea typeface="微软雅黑"/>
                <a:cs typeface="微软雅黑"/>
              </a:defRPr>
            </a:lvl1pPr>
            <a:lvl2pPr marL="72000" indent="169200">
              <a:spcBef>
                <a:spcPts val="700"/>
              </a:spcBef>
              <a:buClr>
                <a:schemeClr val="tx1">
                  <a:lumMod val="75000"/>
                  <a:lumOff val="25000"/>
                </a:schemeClr>
              </a:buClr>
              <a:defRPr sz="1800" b="0" baseline="0">
                <a:solidFill>
                  <a:schemeClr val="tx1">
                    <a:lumMod val="50000"/>
                    <a:lumOff val="50000"/>
                  </a:schemeClr>
                </a:solidFill>
                <a:latin typeface="微软雅黑"/>
                <a:ea typeface="微软雅黑"/>
                <a:cs typeface="微软雅黑"/>
              </a:defRPr>
            </a:lvl2pPr>
            <a:lvl3pPr marL="72000" indent="169200">
              <a:spcBef>
                <a:spcPts val="700"/>
              </a:spcBef>
              <a:buClr>
                <a:schemeClr val="tx1">
                  <a:lumMod val="75000"/>
                  <a:lumOff val="25000"/>
                </a:schemeClr>
              </a:buClr>
              <a:defRPr sz="1800" b="0" baseline="0">
                <a:solidFill>
                  <a:schemeClr val="tx1">
                    <a:lumMod val="50000"/>
                    <a:lumOff val="50000"/>
                  </a:schemeClr>
                </a:solidFill>
                <a:latin typeface="微软雅黑"/>
                <a:ea typeface="微软雅黑"/>
                <a:cs typeface="微软雅黑"/>
              </a:defRPr>
            </a:lvl3pPr>
            <a:lvl4pPr marL="72000" indent="169200">
              <a:spcBef>
                <a:spcPts val="700"/>
              </a:spcBef>
              <a:buClr>
                <a:schemeClr val="tx1">
                  <a:lumMod val="75000"/>
                  <a:lumOff val="25000"/>
                </a:schemeClr>
              </a:buClr>
              <a:defRPr sz="1800" b="0" baseline="0">
                <a:solidFill>
                  <a:schemeClr val="tx1">
                    <a:lumMod val="50000"/>
                    <a:lumOff val="50000"/>
                  </a:schemeClr>
                </a:solidFill>
                <a:latin typeface="微软雅黑"/>
                <a:ea typeface="微软雅黑"/>
                <a:cs typeface="微软雅黑"/>
              </a:defRPr>
            </a:lvl4pPr>
            <a:lvl5pPr marL="72000" indent="169200">
              <a:spcBef>
                <a:spcPts val="700"/>
              </a:spcBef>
              <a:buClr>
                <a:schemeClr val="tx1">
                  <a:lumMod val="75000"/>
                  <a:lumOff val="25000"/>
                </a:schemeClr>
              </a:buClr>
              <a:defRPr sz="1800" b="0" baseline="0">
                <a:solidFill>
                  <a:schemeClr val="tx1">
                    <a:lumMod val="50000"/>
                    <a:lumOff val="50000"/>
                  </a:schemeClr>
                </a:solidFill>
                <a:latin typeface="微软雅黑"/>
                <a:ea typeface="微软雅黑"/>
                <a:cs typeface="微软雅黑"/>
              </a:defRPr>
            </a:lvl5pPr>
            <a:lvl6pPr marL="2628900" marR="0" indent="-342900" algn="l" defTabSz="457200" rtl="0" eaLnBrk="1" fontAlgn="auto" latinLnBrk="0" hangingPunct="1">
              <a:lnSpc>
                <a:spcPct val="100000"/>
              </a:lnSpc>
              <a:spcBef>
                <a:spcPts val="388"/>
              </a:spcBef>
              <a:spcAft>
                <a:spcPts val="0"/>
              </a:spcAft>
              <a:buClr>
                <a:schemeClr val="tx1">
                  <a:lumMod val="75000"/>
                  <a:lumOff val="25000"/>
                </a:schemeClr>
              </a:buClr>
              <a:buSzTx/>
              <a:buFont typeface="Arial"/>
              <a:buChar char="•"/>
              <a:tabLst/>
              <a:defRPr sz="1200" baseline="0">
                <a:solidFill>
                  <a:schemeClr val="tx1">
                    <a:lumMod val="75000"/>
                    <a:lumOff val="25000"/>
                  </a:schemeClr>
                </a:solidFill>
              </a:defRPr>
            </a:lvl6pPr>
            <a:lvl7pPr>
              <a:spcBef>
                <a:spcPts val="388"/>
              </a:spcBef>
              <a:buClr>
                <a:schemeClr val="tx1">
                  <a:lumMod val="75000"/>
                  <a:lumOff val="25000"/>
                </a:schemeClr>
              </a:buClr>
              <a:defRPr sz="1200" baseline="0">
                <a:solidFill>
                  <a:schemeClr val="tx1">
                    <a:lumMod val="75000"/>
                    <a:lumOff val="25000"/>
                  </a:schemeClr>
                </a:solidFill>
              </a:defRPr>
            </a:lvl7pPr>
            <a:lvl8pPr marL="3086100" marR="0" indent="0" algn="l" defTabSz="457200" rtl="0" eaLnBrk="1" fontAlgn="auto" latinLnBrk="0" hangingPunct="1">
              <a:lnSpc>
                <a:spcPct val="100000"/>
              </a:lnSpc>
              <a:spcBef>
                <a:spcPts val="388"/>
              </a:spcBef>
              <a:spcAft>
                <a:spcPts val="0"/>
              </a:spcAft>
              <a:buClr>
                <a:schemeClr val="tx1">
                  <a:lumMod val="75000"/>
                  <a:lumOff val="25000"/>
                </a:schemeClr>
              </a:buClr>
              <a:buSzTx/>
              <a:buFont typeface="Arial"/>
              <a:buNone/>
              <a:tabLst/>
              <a:defRPr sz="1200" baseline="0">
                <a:solidFill>
                  <a:schemeClr val="tx1">
                    <a:lumMod val="75000"/>
                    <a:lumOff val="25000"/>
                  </a:schemeClr>
                </a:solidFill>
              </a:defRPr>
            </a:lvl8pPr>
            <a:lvl9pPr>
              <a:spcBef>
                <a:spcPts val="388"/>
              </a:spcBef>
              <a:buClr>
                <a:schemeClr val="tx1">
                  <a:lumMod val="75000"/>
                  <a:lumOff val="25000"/>
                </a:schemeClr>
              </a:buClr>
              <a:defRPr sz="1200">
                <a:solidFill>
                  <a:schemeClr val="tx1">
                    <a:lumMod val="75000"/>
                    <a:lumOff val="25000"/>
                  </a:schemeClr>
                </a:solidFill>
              </a:defRPr>
            </a:lvl9pPr>
          </a:lstStyle>
          <a:p>
            <a:pPr lvl="0"/>
            <a:r>
              <a:rPr lang="zh-TW" altLang="en-US" dirty="0"/>
              <a:t>单击此处编辑母版文本样式</a:t>
            </a:r>
          </a:p>
          <a:p>
            <a:pPr lvl="1"/>
            <a:r>
              <a:rPr lang="zh-TW" altLang="en-US" dirty="0"/>
              <a:t>二级</a:t>
            </a:r>
          </a:p>
          <a:p>
            <a:pPr lvl="2"/>
            <a:r>
              <a:rPr lang="zh-TW" altLang="en-US" dirty="0"/>
              <a:t>三级</a:t>
            </a:r>
          </a:p>
          <a:p>
            <a:pPr lvl="3"/>
            <a:r>
              <a:rPr lang="zh-TW" altLang="en-US" dirty="0"/>
              <a:t>四级</a:t>
            </a:r>
          </a:p>
          <a:p>
            <a:pPr lvl="4"/>
            <a:r>
              <a:rPr lang="zh-TW" altLang="en-US" dirty="0"/>
              <a:t>五级</a:t>
            </a:r>
            <a:endParaRPr lang="en-US" altLang="zh-TW" dirty="0"/>
          </a:p>
        </p:txBody>
      </p:sp>
      <p:sp>
        <p:nvSpPr>
          <p:cNvPr id="5" name="內容版面配置區 2"/>
          <p:cNvSpPr>
            <a:spLocks noGrp="1"/>
          </p:cNvSpPr>
          <p:nvPr>
            <p:ph idx="11"/>
          </p:nvPr>
        </p:nvSpPr>
        <p:spPr>
          <a:xfrm>
            <a:off x="4644010" y="1120775"/>
            <a:ext cx="4249167" cy="5005388"/>
          </a:xfrm>
          <a:prstGeom prst="rect">
            <a:avLst/>
          </a:prstGeom>
        </p:spPr>
        <p:txBody>
          <a:bodyPr/>
          <a:lstStyle>
            <a:lvl1pPr marL="0" indent="0">
              <a:spcBef>
                <a:spcPts val="388"/>
              </a:spcBef>
              <a:buClr>
                <a:schemeClr val="tx1">
                  <a:lumMod val="75000"/>
                  <a:lumOff val="25000"/>
                </a:schemeClr>
              </a:buClr>
              <a:buNone/>
              <a:defRPr sz="1800" b="0" baseline="0">
                <a:solidFill>
                  <a:schemeClr val="tx1">
                    <a:lumMod val="50000"/>
                    <a:lumOff val="50000"/>
                  </a:schemeClr>
                </a:solidFill>
                <a:latin typeface="微软雅黑"/>
                <a:ea typeface="微软雅黑"/>
                <a:cs typeface="微软雅黑"/>
              </a:defRPr>
            </a:lvl1pPr>
            <a:lvl2pPr marL="72000" indent="169200">
              <a:spcBef>
                <a:spcPts val="700"/>
              </a:spcBef>
              <a:buClr>
                <a:schemeClr val="tx1">
                  <a:lumMod val="75000"/>
                  <a:lumOff val="25000"/>
                </a:schemeClr>
              </a:buClr>
              <a:defRPr sz="1800" b="0" baseline="0">
                <a:solidFill>
                  <a:schemeClr val="tx1">
                    <a:lumMod val="50000"/>
                    <a:lumOff val="50000"/>
                  </a:schemeClr>
                </a:solidFill>
                <a:latin typeface="微软雅黑"/>
                <a:ea typeface="微软雅黑"/>
                <a:cs typeface="微软雅黑"/>
              </a:defRPr>
            </a:lvl2pPr>
            <a:lvl3pPr marL="72000" indent="169200">
              <a:spcBef>
                <a:spcPts val="700"/>
              </a:spcBef>
              <a:buClr>
                <a:schemeClr val="tx1">
                  <a:lumMod val="75000"/>
                  <a:lumOff val="25000"/>
                </a:schemeClr>
              </a:buClr>
              <a:defRPr sz="1800" b="0" baseline="0">
                <a:solidFill>
                  <a:schemeClr val="tx1">
                    <a:lumMod val="50000"/>
                    <a:lumOff val="50000"/>
                  </a:schemeClr>
                </a:solidFill>
                <a:latin typeface="微软雅黑"/>
                <a:ea typeface="微软雅黑"/>
                <a:cs typeface="微软雅黑"/>
              </a:defRPr>
            </a:lvl3pPr>
            <a:lvl4pPr marL="72000" indent="169200">
              <a:spcBef>
                <a:spcPts val="700"/>
              </a:spcBef>
              <a:buClr>
                <a:schemeClr val="tx1">
                  <a:lumMod val="75000"/>
                  <a:lumOff val="25000"/>
                </a:schemeClr>
              </a:buClr>
              <a:defRPr sz="1800" b="0" baseline="0">
                <a:solidFill>
                  <a:schemeClr val="tx1">
                    <a:lumMod val="50000"/>
                    <a:lumOff val="50000"/>
                  </a:schemeClr>
                </a:solidFill>
                <a:latin typeface="微软雅黑"/>
                <a:ea typeface="微软雅黑"/>
                <a:cs typeface="微软雅黑"/>
              </a:defRPr>
            </a:lvl4pPr>
            <a:lvl5pPr marL="72000" indent="169200">
              <a:spcBef>
                <a:spcPts val="700"/>
              </a:spcBef>
              <a:buClr>
                <a:schemeClr val="tx1">
                  <a:lumMod val="75000"/>
                  <a:lumOff val="25000"/>
                </a:schemeClr>
              </a:buClr>
              <a:defRPr sz="1800" b="0" baseline="0">
                <a:solidFill>
                  <a:schemeClr val="tx1">
                    <a:lumMod val="50000"/>
                    <a:lumOff val="50000"/>
                  </a:schemeClr>
                </a:solidFill>
                <a:latin typeface="微软雅黑"/>
                <a:ea typeface="微软雅黑"/>
                <a:cs typeface="微软雅黑"/>
              </a:defRPr>
            </a:lvl5pPr>
            <a:lvl6pPr marL="2628900" marR="0" indent="-342900" algn="l" defTabSz="457200" rtl="0" eaLnBrk="1" fontAlgn="auto" latinLnBrk="0" hangingPunct="1">
              <a:lnSpc>
                <a:spcPct val="100000"/>
              </a:lnSpc>
              <a:spcBef>
                <a:spcPts val="388"/>
              </a:spcBef>
              <a:spcAft>
                <a:spcPts val="0"/>
              </a:spcAft>
              <a:buClr>
                <a:schemeClr val="tx1">
                  <a:lumMod val="75000"/>
                  <a:lumOff val="25000"/>
                </a:schemeClr>
              </a:buClr>
              <a:buSzTx/>
              <a:buFont typeface="Arial"/>
              <a:buChar char="•"/>
              <a:tabLst/>
              <a:defRPr sz="1200" baseline="0">
                <a:solidFill>
                  <a:schemeClr val="tx1">
                    <a:lumMod val="75000"/>
                    <a:lumOff val="25000"/>
                  </a:schemeClr>
                </a:solidFill>
              </a:defRPr>
            </a:lvl6pPr>
            <a:lvl7pPr>
              <a:spcBef>
                <a:spcPts val="388"/>
              </a:spcBef>
              <a:buClr>
                <a:schemeClr val="tx1">
                  <a:lumMod val="75000"/>
                  <a:lumOff val="25000"/>
                </a:schemeClr>
              </a:buClr>
              <a:defRPr sz="1200" baseline="0">
                <a:solidFill>
                  <a:schemeClr val="tx1">
                    <a:lumMod val="75000"/>
                    <a:lumOff val="25000"/>
                  </a:schemeClr>
                </a:solidFill>
              </a:defRPr>
            </a:lvl7pPr>
            <a:lvl8pPr marL="3086100" marR="0" indent="0" algn="l" defTabSz="457200" rtl="0" eaLnBrk="1" fontAlgn="auto" latinLnBrk="0" hangingPunct="1">
              <a:lnSpc>
                <a:spcPct val="100000"/>
              </a:lnSpc>
              <a:spcBef>
                <a:spcPts val="388"/>
              </a:spcBef>
              <a:spcAft>
                <a:spcPts val="0"/>
              </a:spcAft>
              <a:buClr>
                <a:schemeClr val="tx1">
                  <a:lumMod val="75000"/>
                  <a:lumOff val="25000"/>
                </a:schemeClr>
              </a:buClr>
              <a:buSzTx/>
              <a:buFont typeface="Arial"/>
              <a:buNone/>
              <a:tabLst/>
              <a:defRPr sz="1200" baseline="0">
                <a:solidFill>
                  <a:schemeClr val="tx1">
                    <a:lumMod val="75000"/>
                    <a:lumOff val="25000"/>
                  </a:schemeClr>
                </a:solidFill>
              </a:defRPr>
            </a:lvl8pPr>
            <a:lvl9pPr>
              <a:spcBef>
                <a:spcPts val="388"/>
              </a:spcBef>
              <a:buClr>
                <a:schemeClr val="tx1">
                  <a:lumMod val="75000"/>
                  <a:lumOff val="25000"/>
                </a:schemeClr>
              </a:buClr>
              <a:defRPr sz="1200">
                <a:solidFill>
                  <a:schemeClr val="tx1">
                    <a:lumMod val="75000"/>
                    <a:lumOff val="25000"/>
                  </a:schemeClr>
                </a:solidFill>
              </a:defRPr>
            </a:lvl9pPr>
          </a:lstStyle>
          <a:p>
            <a:pPr lvl="0"/>
            <a:r>
              <a:rPr lang="zh-TW" altLang="en-US" dirty="0"/>
              <a:t>单击此处编辑母版文本样式</a:t>
            </a:r>
          </a:p>
          <a:p>
            <a:pPr lvl="1"/>
            <a:r>
              <a:rPr lang="zh-TW" altLang="en-US" dirty="0"/>
              <a:t>二级</a:t>
            </a:r>
          </a:p>
          <a:p>
            <a:pPr lvl="2"/>
            <a:r>
              <a:rPr lang="zh-TW" altLang="en-US" dirty="0"/>
              <a:t>三级</a:t>
            </a:r>
          </a:p>
          <a:p>
            <a:pPr lvl="3"/>
            <a:r>
              <a:rPr lang="zh-TW" altLang="en-US" dirty="0"/>
              <a:t>四级</a:t>
            </a:r>
          </a:p>
          <a:p>
            <a:pPr lvl="4"/>
            <a:r>
              <a:rPr lang="zh-TW" altLang="en-US" dirty="0"/>
              <a:t>五级</a:t>
            </a:r>
            <a:endParaRPr lang="en-US" altLang="zh-TW" dirty="0"/>
          </a:p>
        </p:txBody>
      </p:sp>
      <p:sp>
        <p:nvSpPr>
          <p:cNvPr id="9" name="標題版面配置區 1"/>
          <p:cNvSpPr>
            <a:spLocks noGrp="1"/>
          </p:cNvSpPr>
          <p:nvPr>
            <p:ph type="title"/>
          </p:nvPr>
        </p:nvSpPr>
        <p:spPr bwMode="auto">
          <a:xfrm>
            <a:off x="250825" y="260349"/>
            <a:ext cx="8642350"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zh-TW" altLang="en-US" dirty="0"/>
              <a:t>单击此处编辑母版标题样式</a:t>
            </a:r>
          </a:p>
        </p:txBody>
      </p:sp>
      <p:sp>
        <p:nvSpPr>
          <p:cNvPr id="6" name="投影片編號版面配置區 5"/>
          <p:cNvSpPr>
            <a:spLocks noGrp="1"/>
          </p:cNvSpPr>
          <p:nvPr>
            <p:ph type="sldNum" sz="quarter" idx="12"/>
          </p:nvPr>
        </p:nvSpPr>
        <p:spPr/>
        <p:txBody>
          <a:bodyPr/>
          <a:lstStyle>
            <a:lvl1pPr>
              <a:defRPr>
                <a:solidFill>
                  <a:srgbClr val="404040"/>
                </a:solidFill>
              </a:defRPr>
            </a:lvl1pPr>
          </a:lstStyle>
          <a:p>
            <a:fld id="{586DD0BA-98A2-BB4B-AD49-BF6B8655A976}" type="slidenum">
              <a:rPr kumimoji="1" lang="zh-TW" altLang="en-US" smtClean="0"/>
              <a:t>‹#›</a:t>
            </a:fld>
            <a:endParaRPr kumimoji="1" lang="zh-TW" altLang="en-US"/>
          </a:p>
        </p:txBody>
      </p:sp>
    </p:spTree>
    <p:extLst>
      <p:ext uri="{BB962C8B-B14F-4D97-AF65-F5344CB8AC3E}">
        <p14:creationId xmlns:p14="http://schemas.microsoft.com/office/powerpoint/2010/main" val="160065466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4" name="標題版面配置區 1"/>
          <p:cNvSpPr>
            <a:spLocks noGrp="1"/>
          </p:cNvSpPr>
          <p:nvPr>
            <p:ph type="title"/>
          </p:nvPr>
        </p:nvSpPr>
        <p:spPr bwMode="auto">
          <a:xfrm>
            <a:off x="250825" y="260349"/>
            <a:ext cx="8642350"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b="0">
                <a:solidFill>
                  <a:srgbClr val="E60000"/>
                </a:solidFill>
                <a:latin typeface="微软雅黑"/>
                <a:ea typeface="微软雅黑"/>
                <a:cs typeface="微软雅黑"/>
              </a:defRPr>
            </a:lvl1pPr>
          </a:lstStyle>
          <a:p>
            <a:pPr lvl="0"/>
            <a:r>
              <a:rPr lang="zh-TW" altLang="en-US" dirty="0"/>
              <a:t>单击此处编辑母版标题样式</a:t>
            </a:r>
          </a:p>
        </p:txBody>
      </p:sp>
      <p:sp>
        <p:nvSpPr>
          <p:cNvPr id="3" name="投影片編號版面配置區 5"/>
          <p:cNvSpPr>
            <a:spLocks noGrp="1"/>
          </p:cNvSpPr>
          <p:nvPr>
            <p:ph type="sldNum" sz="quarter" idx="10"/>
          </p:nvPr>
        </p:nvSpPr>
        <p:spPr/>
        <p:txBody>
          <a:bodyPr/>
          <a:lstStyle>
            <a:lvl1pPr>
              <a:defRPr/>
            </a:lvl1pPr>
          </a:lstStyle>
          <a:p>
            <a:fld id="{586DD0BA-98A2-BB4B-AD49-BF6B8655A976}" type="slidenum">
              <a:rPr kumimoji="1" lang="zh-TW" altLang="en-US" smtClean="0"/>
              <a:t>‹#›</a:t>
            </a:fld>
            <a:endParaRPr kumimoji="1" lang="zh-TW" altLang="en-US"/>
          </a:p>
        </p:txBody>
      </p:sp>
    </p:spTree>
    <p:extLst>
      <p:ext uri="{BB962C8B-B14F-4D97-AF65-F5344CB8AC3E}">
        <p14:creationId xmlns:p14="http://schemas.microsoft.com/office/powerpoint/2010/main" val="158878117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投影片編號版面配置區 5"/>
          <p:cNvSpPr>
            <a:spLocks noGrp="1"/>
          </p:cNvSpPr>
          <p:nvPr>
            <p:ph type="sldNum" sz="quarter" idx="10"/>
          </p:nvPr>
        </p:nvSpPr>
        <p:spPr/>
        <p:txBody>
          <a:bodyPr/>
          <a:lstStyle>
            <a:lvl1pPr>
              <a:defRPr/>
            </a:lvl1pPr>
          </a:lstStyle>
          <a:p>
            <a:fld id="{586DD0BA-98A2-BB4B-AD49-BF6B8655A976}" type="slidenum">
              <a:rPr kumimoji="1" lang="zh-TW" altLang="en-US" smtClean="0"/>
              <a:t>‹#›</a:t>
            </a:fld>
            <a:endParaRPr kumimoji="1" lang="zh-TW" altLang="en-US"/>
          </a:p>
        </p:txBody>
      </p:sp>
    </p:spTree>
    <p:extLst>
      <p:ext uri="{BB962C8B-B14F-4D97-AF65-F5344CB8AC3E}">
        <p14:creationId xmlns:p14="http://schemas.microsoft.com/office/powerpoint/2010/main" val="298611620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黑">
    <p:bg>
      <p:bgPr>
        <a:solidFill>
          <a:schemeClr val="tx1"/>
        </a:solidFill>
        <a:effectLst/>
      </p:bgPr>
    </p:bg>
    <p:spTree>
      <p:nvGrpSpPr>
        <p:cNvPr id="1" name=""/>
        <p:cNvGrpSpPr/>
        <p:nvPr/>
      </p:nvGrpSpPr>
      <p:grpSpPr>
        <a:xfrm>
          <a:off x="0" y="0"/>
          <a:ext cx="0" cy="0"/>
          <a:chOff x="0" y="0"/>
          <a:chExt cx="0" cy="0"/>
        </a:xfrm>
      </p:grpSpPr>
      <p:sp>
        <p:nvSpPr>
          <p:cNvPr id="4" name="標題版面配置區 1"/>
          <p:cNvSpPr>
            <a:spLocks noGrp="1"/>
          </p:cNvSpPr>
          <p:nvPr>
            <p:ph type="title"/>
          </p:nvPr>
        </p:nvSpPr>
        <p:spPr bwMode="auto">
          <a:xfrm>
            <a:off x="250825" y="260349"/>
            <a:ext cx="8642350"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b="0">
                <a:solidFill>
                  <a:srgbClr val="FF0000"/>
                </a:solidFill>
                <a:latin typeface="微软雅黑"/>
                <a:ea typeface="微软雅黑"/>
                <a:cs typeface="微软雅黑"/>
              </a:defRPr>
            </a:lvl1pPr>
          </a:lstStyle>
          <a:p>
            <a:pPr lvl="0"/>
            <a:r>
              <a:rPr lang="zh-TW" altLang="en-US" dirty="0"/>
              <a:t>单击此处编辑母版标题样式</a:t>
            </a:r>
          </a:p>
        </p:txBody>
      </p:sp>
      <p:sp>
        <p:nvSpPr>
          <p:cNvPr id="3" name="投影片編號版面配置區 5"/>
          <p:cNvSpPr>
            <a:spLocks noGrp="1"/>
          </p:cNvSpPr>
          <p:nvPr>
            <p:ph type="sldNum" sz="quarter" idx="10"/>
          </p:nvPr>
        </p:nvSpPr>
        <p:spPr/>
        <p:txBody>
          <a:bodyPr/>
          <a:lstStyle>
            <a:lvl1pPr>
              <a:defRPr/>
            </a:lvl1pPr>
          </a:lstStyle>
          <a:p>
            <a:fld id="{586DD0BA-98A2-BB4B-AD49-BF6B8655A976}" type="slidenum">
              <a:rPr kumimoji="1" lang="zh-TW" altLang="en-US" smtClean="0"/>
              <a:t>‹#›</a:t>
            </a:fld>
            <a:endParaRPr kumimoji="1" lang="zh-TW" altLang="en-US"/>
          </a:p>
        </p:txBody>
      </p:sp>
    </p:spTree>
    <p:extLst>
      <p:ext uri="{BB962C8B-B14F-4D97-AF65-F5344CB8AC3E}">
        <p14:creationId xmlns:p14="http://schemas.microsoft.com/office/powerpoint/2010/main" val="72777842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黑">
    <p:bg>
      <p:bgPr>
        <a:solidFill>
          <a:schemeClr val="tx1"/>
        </a:solidFill>
        <a:effectLst/>
      </p:bgPr>
    </p:bg>
    <p:spTree>
      <p:nvGrpSpPr>
        <p:cNvPr id="1" name=""/>
        <p:cNvGrpSpPr/>
        <p:nvPr/>
      </p:nvGrpSpPr>
      <p:grpSpPr>
        <a:xfrm>
          <a:off x="0" y="0"/>
          <a:ext cx="0" cy="0"/>
          <a:chOff x="0" y="0"/>
          <a:chExt cx="0" cy="0"/>
        </a:xfrm>
      </p:grpSpPr>
      <p:sp>
        <p:nvSpPr>
          <p:cNvPr id="2" name="投影片編號版面配置區 5"/>
          <p:cNvSpPr>
            <a:spLocks noGrp="1"/>
          </p:cNvSpPr>
          <p:nvPr>
            <p:ph type="sldNum" sz="quarter" idx="10"/>
          </p:nvPr>
        </p:nvSpPr>
        <p:spPr/>
        <p:txBody>
          <a:bodyPr/>
          <a:lstStyle>
            <a:lvl1pPr>
              <a:defRPr/>
            </a:lvl1pPr>
          </a:lstStyle>
          <a:p>
            <a:fld id="{586DD0BA-98A2-BB4B-AD49-BF6B8655A976}" type="slidenum">
              <a:rPr kumimoji="1" lang="zh-TW" altLang="en-US" smtClean="0"/>
              <a:t>‹#›</a:t>
            </a:fld>
            <a:endParaRPr kumimoji="1" lang="zh-TW" altLang="en-US"/>
          </a:p>
        </p:txBody>
      </p:sp>
    </p:spTree>
    <p:extLst>
      <p:ext uri="{BB962C8B-B14F-4D97-AF65-F5344CB8AC3E}">
        <p14:creationId xmlns:p14="http://schemas.microsoft.com/office/powerpoint/2010/main" val="223848207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目录页">
    <p:spTree>
      <p:nvGrpSpPr>
        <p:cNvPr id="1" name=""/>
        <p:cNvGrpSpPr/>
        <p:nvPr/>
      </p:nvGrpSpPr>
      <p:grpSpPr>
        <a:xfrm>
          <a:off x="0" y="0"/>
          <a:ext cx="0" cy="0"/>
          <a:chOff x="0" y="0"/>
          <a:chExt cx="0" cy="0"/>
        </a:xfrm>
      </p:grpSpPr>
      <p:pic>
        <p:nvPicPr>
          <p:cNvPr id="2" name="图片 1" descr="未命名-3-06.png"/>
          <p:cNvPicPr>
            <a:picLocks noChangeAspect="1"/>
          </p:cNvPicPr>
          <p:nvPr userDrawn="1"/>
        </p:nvPicPr>
        <p:blipFill rotWithShape="1">
          <a:blip r:embed="rId2">
            <a:extLst>
              <a:ext uri="{28A0092B-C50C-407E-A947-70E740481C1C}">
                <a14:useLocalDpi xmlns:a14="http://schemas.microsoft.com/office/drawing/2010/main" val="0"/>
              </a:ext>
            </a:extLst>
          </a:blip>
          <a:srcRect l="80649"/>
          <a:stretch/>
        </p:blipFill>
        <p:spPr>
          <a:xfrm>
            <a:off x="7279576" y="0"/>
            <a:ext cx="1864425" cy="6858000"/>
          </a:xfrm>
          <a:prstGeom prst="rect">
            <a:avLst/>
          </a:prstGeom>
        </p:spPr>
      </p:pic>
      <p:sp>
        <p:nvSpPr>
          <p:cNvPr id="7" name="標題 1"/>
          <p:cNvSpPr>
            <a:spLocks noGrp="1"/>
          </p:cNvSpPr>
          <p:nvPr>
            <p:ph type="title"/>
          </p:nvPr>
        </p:nvSpPr>
        <p:spPr>
          <a:xfrm>
            <a:off x="380296" y="646091"/>
            <a:ext cx="7143785" cy="1064176"/>
          </a:xfrm>
        </p:spPr>
        <p:txBody>
          <a:bodyPr anchor="b"/>
          <a:lstStyle>
            <a:lvl1pPr>
              <a:defRPr sz="3200" b="0">
                <a:solidFill>
                  <a:srgbClr val="0A1950"/>
                </a:solidFill>
                <a:latin typeface="微软雅黑"/>
                <a:ea typeface="微软雅黑"/>
                <a:cs typeface="微软雅黑"/>
              </a:defRPr>
            </a:lvl1pPr>
          </a:lstStyle>
          <a:p>
            <a:r>
              <a:rPr lang="zh-TW" altLang="en-US" dirty="0"/>
              <a:t>单击此处编辑母版标题样式</a:t>
            </a:r>
          </a:p>
        </p:txBody>
      </p:sp>
      <p:sp>
        <p:nvSpPr>
          <p:cNvPr id="8" name="文字版面配置區 11"/>
          <p:cNvSpPr>
            <a:spLocks noGrp="1"/>
          </p:cNvSpPr>
          <p:nvPr>
            <p:ph type="body" sz="quarter" idx="12"/>
          </p:nvPr>
        </p:nvSpPr>
        <p:spPr>
          <a:xfrm>
            <a:off x="379993" y="1916832"/>
            <a:ext cx="7144051" cy="4095031"/>
          </a:xfrm>
          <a:prstGeom prst="rect">
            <a:avLst/>
          </a:prstGeom>
        </p:spPr>
        <p:txBody>
          <a:bodyPr/>
          <a:lstStyle>
            <a:lvl1pPr marL="0" indent="0">
              <a:lnSpc>
                <a:spcPct val="120000"/>
              </a:lnSpc>
              <a:buNone/>
              <a:defRPr sz="2400" b="0">
                <a:solidFill>
                  <a:srgbClr val="414141"/>
                </a:solidFill>
                <a:latin typeface="微软雅黑"/>
                <a:ea typeface="微软雅黑"/>
                <a:cs typeface="微软雅黑"/>
              </a:defRPr>
            </a:lvl1pPr>
            <a:lvl2pPr>
              <a:defRPr sz="2400">
                <a:solidFill>
                  <a:schemeClr val="tx1">
                    <a:lumMod val="75000"/>
                    <a:lumOff val="25000"/>
                  </a:schemeClr>
                </a:solidFill>
              </a:defRPr>
            </a:lvl2pPr>
            <a:lvl3pPr marL="1257300" indent="-342900">
              <a:buClr>
                <a:schemeClr val="tx1">
                  <a:lumMod val="75000"/>
                  <a:lumOff val="25000"/>
                </a:schemeClr>
              </a:buClr>
              <a:buFont typeface="Arial"/>
              <a:buChar char="•"/>
              <a:defRPr>
                <a:solidFill>
                  <a:schemeClr val="tx1">
                    <a:lumMod val="75000"/>
                    <a:lumOff val="25000"/>
                  </a:schemeClr>
                </a:solidFill>
              </a:defRPr>
            </a:lvl3pPr>
            <a:lvl4pPr>
              <a:buClr>
                <a:schemeClr val="tx1">
                  <a:lumMod val="75000"/>
                  <a:lumOff val="25000"/>
                </a:schemeClr>
              </a:buClr>
              <a:defRPr sz="2400" baseline="0">
                <a:solidFill>
                  <a:schemeClr val="tx1">
                    <a:lumMod val="75000"/>
                    <a:lumOff val="25000"/>
                  </a:schemeClr>
                </a:solidFill>
              </a:defRPr>
            </a:lvl4pPr>
            <a:lvl5pPr>
              <a:buClr>
                <a:schemeClr val="tx1">
                  <a:lumMod val="75000"/>
                  <a:lumOff val="25000"/>
                </a:schemeClr>
              </a:buClr>
              <a:defRPr sz="2400" baseline="0">
                <a:solidFill>
                  <a:schemeClr val="tx1">
                    <a:lumMod val="75000"/>
                    <a:lumOff val="25000"/>
                  </a:schemeClr>
                </a:solidFill>
              </a:defRPr>
            </a:lvl5pPr>
            <a:lvl6pPr>
              <a:buClr>
                <a:schemeClr val="tx1">
                  <a:lumMod val="75000"/>
                  <a:lumOff val="25000"/>
                </a:schemeClr>
              </a:buClr>
              <a:defRPr sz="2400" baseline="0">
                <a:solidFill>
                  <a:schemeClr val="tx1">
                    <a:lumMod val="75000"/>
                    <a:lumOff val="25000"/>
                  </a:schemeClr>
                </a:solidFill>
              </a:defRPr>
            </a:lvl6pPr>
            <a:lvl7pPr>
              <a:buClr>
                <a:schemeClr val="tx1">
                  <a:lumMod val="75000"/>
                  <a:lumOff val="25000"/>
                </a:schemeClr>
              </a:buClr>
              <a:defRPr sz="2400" baseline="0">
                <a:solidFill>
                  <a:schemeClr val="tx1">
                    <a:lumMod val="75000"/>
                    <a:lumOff val="25000"/>
                  </a:schemeClr>
                </a:solidFill>
              </a:defRPr>
            </a:lvl7pPr>
            <a:lvl8pPr>
              <a:buClr>
                <a:schemeClr val="tx1">
                  <a:lumMod val="75000"/>
                  <a:lumOff val="25000"/>
                </a:schemeClr>
              </a:buClr>
              <a:defRPr sz="2400" baseline="0">
                <a:solidFill>
                  <a:schemeClr val="tx1">
                    <a:lumMod val="75000"/>
                    <a:lumOff val="25000"/>
                  </a:schemeClr>
                </a:solidFill>
              </a:defRPr>
            </a:lvl8pPr>
            <a:lvl9pPr>
              <a:buClr>
                <a:schemeClr val="tx1">
                  <a:lumMod val="75000"/>
                  <a:lumOff val="25000"/>
                </a:schemeClr>
              </a:buClr>
              <a:defRPr sz="2400" baseline="0">
                <a:solidFill>
                  <a:schemeClr val="tx1">
                    <a:lumMod val="75000"/>
                    <a:lumOff val="25000"/>
                  </a:schemeClr>
                </a:solidFill>
              </a:defRPr>
            </a:lvl9pPr>
          </a:lstStyle>
          <a:p>
            <a:pPr lvl="0"/>
            <a:r>
              <a:rPr lang="zh-TW" altLang="en-US" dirty="0"/>
              <a:t>单击此处编辑母版文本样式</a:t>
            </a:r>
          </a:p>
        </p:txBody>
      </p:sp>
      <p:pic>
        <p:nvPicPr>
          <p:cNvPr id="3" name="图片 2" descr="ppt-10.png"/>
          <p:cNvPicPr>
            <a:picLocks noChangeAspect="1"/>
          </p:cNvPicPr>
          <p:nvPr userDrawn="1"/>
        </p:nvPicPr>
        <p:blipFill rotWithShape="1">
          <a:blip r:embed="rId3">
            <a:extLst>
              <a:ext uri="{28A0092B-C50C-407E-A947-70E740481C1C}">
                <a14:useLocalDpi xmlns:a14="http://schemas.microsoft.com/office/drawing/2010/main" val="0"/>
              </a:ext>
            </a:extLst>
          </a:blip>
          <a:srcRect t="91358"/>
          <a:stretch/>
        </p:blipFill>
        <p:spPr>
          <a:xfrm>
            <a:off x="0" y="6265333"/>
            <a:ext cx="9144000" cy="592667"/>
          </a:xfrm>
          <a:prstGeom prst="rect">
            <a:avLst/>
          </a:prstGeom>
        </p:spPr>
      </p:pic>
    </p:spTree>
    <p:extLst>
      <p:ext uri="{BB962C8B-B14F-4D97-AF65-F5344CB8AC3E}">
        <p14:creationId xmlns:p14="http://schemas.microsoft.com/office/powerpoint/2010/main" val="24164007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总结页">
    <p:spTree>
      <p:nvGrpSpPr>
        <p:cNvPr id="1" name=""/>
        <p:cNvGrpSpPr/>
        <p:nvPr/>
      </p:nvGrpSpPr>
      <p:grpSpPr>
        <a:xfrm>
          <a:off x="0" y="0"/>
          <a:ext cx="0" cy="0"/>
          <a:chOff x="0" y="0"/>
          <a:chExt cx="0" cy="0"/>
        </a:xfrm>
      </p:grpSpPr>
      <p:pic>
        <p:nvPicPr>
          <p:cNvPr id="2" name="图片 1" descr="未命名-3-0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5" name="直線接點 4"/>
          <p:cNvCxnSpPr/>
          <p:nvPr/>
        </p:nvCxnSpPr>
        <p:spPr>
          <a:xfrm>
            <a:off x="250825" y="1092200"/>
            <a:ext cx="8656638"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0" name="標題 1"/>
          <p:cNvSpPr>
            <a:spLocks noGrp="1"/>
          </p:cNvSpPr>
          <p:nvPr>
            <p:ph type="title"/>
          </p:nvPr>
        </p:nvSpPr>
        <p:spPr>
          <a:xfrm>
            <a:off x="250825" y="1188369"/>
            <a:ext cx="8642350" cy="5021932"/>
          </a:xfrm>
        </p:spPr>
        <p:txBody>
          <a:bodyPr/>
          <a:lstStyle>
            <a:lvl1pPr>
              <a:defRPr sz="3200" b="0" i="0">
                <a:solidFill>
                  <a:srgbClr val="FFFFFF"/>
                </a:solidFill>
                <a:latin typeface="STIXSizeTwoSym-Regular"/>
                <a:ea typeface="微软雅黑"/>
                <a:cs typeface="STIXSizeTwoSym-Regular"/>
              </a:defRPr>
            </a:lvl1pPr>
          </a:lstStyle>
          <a:p>
            <a:r>
              <a:rPr lang="zh-TW" altLang="en-US" dirty="0"/>
              <a:t>单击此处编辑母版标题样式</a:t>
            </a:r>
          </a:p>
        </p:txBody>
      </p:sp>
      <p:sp>
        <p:nvSpPr>
          <p:cNvPr id="17" name="文字版面配置區 18"/>
          <p:cNvSpPr>
            <a:spLocks noGrp="1"/>
          </p:cNvSpPr>
          <p:nvPr>
            <p:ph type="body" sz="quarter" idx="13"/>
          </p:nvPr>
        </p:nvSpPr>
        <p:spPr>
          <a:xfrm>
            <a:off x="250825" y="165100"/>
            <a:ext cx="8656638" cy="838200"/>
          </a:xfrm>
          <a:prstGeom prst="rect">
            <a:avLst/>
          </a:prstGeom>
        </p:spPr>
        <p:txBody>
          <a:bodyPr vert="horz" anchor="b"/>
          <a:lstStyle>
            <a:lvl1pPr marL="0" indent="0">
              <a:buNone/>
              <a:defRPr sz="2400" b="1">
                <a:solidFill>
                  <a:srgbClr val="E60000"/>
                </a:solidFill>
                <a:latin typeface="微软雅黑"/>
                <a:ea typeface="微软雅黑"/>
                <a:cs typeface="微软雅黑"/>
              </a:defRPr>
            </a:lvl1pPr>
          </a:lstStyle>
          <a:p>
            <a:pPr lvl="0"/>
            <a:r>
              <a:rPr lang="zh-TW" altLang="en-US" dirty="0"/>
              <a:t>单击此处编辑母版文本样式</a:t>
            </a:r>
          </a:p>
        </p:txBody>
      </p:sp>
      <p:pic>
        <p:nvPicPr>
          <p:cNvPr id="8" name="图片 7" descr="ppt-07.png"/>
          <p:cNvPicPr>
            <a:picLocks noChangeAspect="1"/>
          </p:cNvPicPr>
          <p:nvPr userDrawn="1"/>
        </p:nvPicPr>
        <p:blipFill rotWithShape="1">
          <a:blip r:embed="rId3">
            <a:extLst>
              <a:ext uri="{28A0092B-C50C-407E-A947-70E740481C1C}">
                <a14:useLocalDpi xmlns:a14="http://schemas.microsoft.com/office/drawing/2010/main" val="0"/>
              </a:ext>
            </a:extLst>
          </a:blip>
          <a:srcRect t="90329"/>
          <a:stretch/>
        </p:blipFill>
        <p:spPr>
          <a:xfrm>
            <a:off x="0" y="6194778"/>
            <a:ext cx="9144000" cy="663223"/>
          </a:xfrm>
          <a:prstGeom prst="rect">
            <a:avLst/>
          </a:prstGeom>
        </p:spPr>
      </p:pic>
    </p:spTree>
    <p:extLst>
      <p:ext uri="{BB962C8B-B14F-4D97-AF65-F5344CB8AC3E}">
        <p14:creationId xmlns:p14="http://schemas.microsoft.com/office/powerpoint/2010/main" val="367982128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9" name="图片 48" descr="ppt-07.png"/>
          <p:cNvPicPr>
            <a:picLocks noChangeAspect="1"/>
          </p:cNvPicPr>
          <p:nvPr userDrawn="1"/>
        </p:nvPicPr>
        <p:blipFill rotWithShape="1">
          <a:blip r:embed="rId13">
            <a:extLst>
              <a:ext uri="{28A0092B-C50C-407E-A947-70E740481C1C}">
                <a14:useLocalDpi xmlns:a14="http://schemas.microsoft.com/office/drawing/2010/main" val="0"/>
              </a:ext>
            </a:extLst>
          </a:blip>
          <a:srcRect t="92685"/>
          <a:stretch/>
        </p:blipFill>
        <p:spPr>
          <a:xfrm>
            <a:off x="0" y="6356349"/>
            <a:ext cx="9144000" cy="501651"/>
          </a:xfrm>
          <a:prstGeom prst="rect">
            <a:avLst/>
          </a:prstGeom>
        </p:spPr>
      </p:pic>
      <p:sp>
        <p:nvSpPr>
          <p:cNvPr id="1027" name="標題版面配置區 1"/>
          <p:cNvSpPr>
            <a:spLocks noGrp="1"/>
          </p:cNvSpPr>
          <p:nvPr>
            <p:ph type="title"/>
          </p:nvPr>
        </p:nvSpPr>
        <p:spPr bwMode="auto">
          <a:xfrm>
            <a:off x="250825" y="260349"/>
            <a:ext cx="8642350"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cxnSp>
        <p:nvCxnSpPr>
          <p:cNvPr id="8" name="直线连接符 9"/>
          <p:cNvCxnSpPr/>
          <p:nvPr/>
        </p:nvCxnSpPr>
        <p:spPr>
          <a:xfrm>
            <a:off x="-746125" y="260351"/>
            <a:ext cx="598487"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 name="直线连接符 18"/>
          <p:cNvCxnSpPr/>
          <p:nvPr/>
        </p:nvCxnSpPr>
        <p:spPr>
          <a:xfrm>
            <a:off x="-746125" y="6397625"/>
            <a:ext cx="598487"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直线连接符 19"/>
          <p:cNvCxnSpPr/>
          <p:nvPr/>
        </p:nvCxnSpPr>
        <p:spPr>
          <a:xfrm>
            <a:off x="4572000" y="-674688"/>
            <a:ext cx="0" cy="50323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2" name="直线连接符 22"/>
          <p:cNvCxnSpPr/>
          <p:nvPr/>
        </p:nvCxnSpPr>
        <p:spPr>
          <a:xfrm>
            <a:off x="4572000" y="7029450"/>
            <a:ext cx="0" cy="50323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 name="直线连接符 23"/>
          <p:cNvCxnSpPr/>
          <p:nvPr/>
        </p:nvCxnSpPr>
        <p:spPr>
          <a:xfrm>
            <a:off x="8907463" y="7029450"/>
            <a:ext cx="0" cy="50323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直线连接符 18"/>
          <p:cNvCxnSpPr/>
          <p:nvPr/>
        </p:nvCxnSpPr>
        <p:spPr>
          <a:xfrm>
            <a:off x="233363" y="-674688"/>
            <a:ext cx="0" cy="50323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 name="直线连接符 21"/>
          <p:cNvCxnSpPr/>
          <p:nvPr/>
        </p:nvCxnSpPr>
        <p:spPr>
          <a:xfrm>
            <a:off x="233363" y="7029450"/>
            <a:ext cx="0" cy="503239"/>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6" name="投影片編號版面配置區 5"/>
          <p:cNvSpPr>
            <a:spLocks noGrp="1"/>
          </p:cNvSpPr>
          <p:nvPr>
            <p:ph type="sldNum" sz="quarter" idx="4"/>
          </p:nvPr>
        </p:nvSpPr>
        <p:spPr>
          <a:xfrm>
            <a:off x="6759575"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bg1"/>
                </a:solidFill>
                <a:latin typeface="+mn-lt"/>
                <a:ea typeface="宋体" charset="0"/>
                <a:cs typeface="宋体" charset="0"/>
              </a:defRPr>
            </a:lvl1pPr>
          </a:lstStyle>
          <a:p>
            <a:fld id="{586DD0BA-98A2-BB4B-AD49-BF6B8655A976}" type="slidenum">
              <a:rPr kumimoji="1" lang="zh-TW" altLang="en-US" smtClean="0"/>
              <a:pPr/>
              <a:t>‹#›</a:t>
            </a:fld>
            <a:endParaRPr kumimoji="1" lang="zh-TW" altLang="en-US" dirty="0"/>
          </a:p>
        </p:txBody>
      </p:sp>
      <p:grpSp>
        <p:nvGrpSpPr>
          <p:cNvPr id="2" name="组 1"/>
          <p:cNvGrpSpPr/>
          <p:nvPr userDrawn="1"/>
        </p:nvGrpSpPr>
        <p:grpSpPr>
          <a:xfrm>
            <a:off x="9192508" y="-606956"/>
            <a:ext cx="494943" cy="6963307"/>
            <a:chOff x="9192506" y="-606956"/>
            <a:chExt cx="494943" cy="6963306"/>
          </a:xfrm>
        </p:grpSpPr>
        <p:cxnSp>
          <p:nvCxnSpPr>
            <p:cNvPr id="15" name="直线连接符 18"/>
            <p:cNvCxnSpPr/>
            <p:nvPr/>
          </p:nvCxnSpPr>
          <p:spPr>
            <a:xfrm>
              <a:off x="9195324" y="-606956"/>
              <a:ext cx="0" cy="503238"/>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nvGrpSpPr>
            <p:cNvPr id="36" name="组 35"/>
            <p:cNvGrpSpPr/>
            <p:nvPr userDrawn="1"/>
          </p:nvGrpSpPr>
          <p:grpSpPr>
            <a:xfrm>
              <a:off x="9195324" y="4660988"/>
              <a:ext cx="492125" cy="1695362"/>
              <a:chOff x="9210675" y="7083548"/>
              <a:chExt cx="492125" cy="2146300"/>
            </a:xfrm>
          </p:grpSpPr>
          <p:sp>
            <p:nvSpPr>
              <p:cNvPr id="37" name="矩形 36"/>
              <p:cNvSpPr/>
              <p:nvPr/>
            </p:nvSpPr>
            <p:spPr bwMode="auto">
              <a:xfrm>
                <a:off x="9210675" y="7083548"/>
                <a:ext cx="492125" cy="698500"/>
              </a:xfrm>
              <a:prstGeom prst="rect">
                <a:avLst/>
              </a:prstGeom>
              <a:solidFill>
                <a:srgbClr val="BEB4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altLang="zh-CN" sz="900" dirty="0">
                    <a:solidFill>
                      <a:schemeClr val="bg2"/>
                    </a:solidFill>
                    <a:latin typeface="Helvetica"/>
                    <a:ea typeface="宋体"/>
                    <a:cs typeface="Helvetica"/>
                  </a:rPr>
                  <a:t>R190 G180 B180</a:t>
                </a:r>
                <a:endParaRPr kumimoji="0" lang="zh-CN" altLang="en-US" sz="900" dirty="0">
                  <a:solidFill>
                    <a:schemeClr val="bg2"/>
                  </a:solidFill>
                  <a:latin typeface="Helvetica"/>
                  <a:ea typeface="宋体"/>
                  <a:cs typeface="Helvetica"/>
                </a:endParaRPr>
              </a:p>
            </p:txBody>
          </p:sp>
          <p:sp>
            <p:nvSpPr>
              <p:cNvPr id="38" name="矩形 37"/>
              <p:cNvSpPr/>
              <p:nvPr/>
            </p:nvSpPr>
            <p:spPr bwMode="auto">
              <a:xfrm>
                <a:off x="9210675" y="7782048"/>
                <a:ext cx="492125" cy="723899"/>
              </a:xfrm>
              <a:prstGeom prst="rect">
                <a:avLst/>
              </a:prstGeom>
              <a:solidFill>
                <a:srgbClr val="6E64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altLang="zh-CN" sz="900" dirty="0">
                    <a:solidFill>
                      <a:srgbClr val="FFFFFF"/>
                    </a:solidFill>
                    <a:latin typeface="Helvetica"/>
                    <a:ea typeface="宋体"/>
                    <a:cs typeface="Helvetica"/>
                  </a:rPr>
                  <a:t>R110 G100 B100</a:t>
                </a:r>
                <a:endParaRPr kumimoji="0" lang="zh-CN" altLang="en-US" sz="900" dirty="0">
                  <a:solidFill>
                    <a:srgbClr val="FFFFFF"/>
                  </a:solidFill>
                  <a:latin typeface="Helvetica"/>
                  <a:ea typeface="宋体"/>
                  <a:cs typeface="Helvetica"/>
                </a:endParaRPr>
              </a:p>
            </p:txBody>
          </p:sp>
          <p:sp>
            <p:nvSpPr>
              <p:cNvPr id="39" name="矩形 38"/>
              <p:cNvSpPr/>
              <p:nvPr/>
            </p:nvSpPr>
            <p:spPr bwMode="auto">
              <a:xfrm>
                <a:off x="9210675" y="8505949"/>
                <a:ext cx="492125" cy="723899"/>
              </a:xfrm>
              <a:prstGeom prst="rect">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altLang="zh-CN" sz="900" dirty="0">
                    <a:solidFill>
                      <a:schemeClr val="bg1"/>
                    </a:solidFill>
                    <a:latin typeface="Helvetica"/>
                    <a:ea typeface="宋体"/>
                    <a:cs typeface="Helvetica"/>
                  </a:rPr>
                  <a:t>R65 G65 B65</a:t>
                </a:r>
                <a:endParaRPr kumimoji="0" lang="zh-CN" altLang="en-US" sz="900" dirty="0">
                  <a:solidFill>
                    <a:schemeClr val="bg1"/>
                  </a:solidFill>
                  <a:latin typeface="Helvetica"/>
                  <a:ea typeface="宋体"/>
                  <a:cs typeface="Helvetica"/>
                </a:endParaRPr>
              </a:p>
            </p:txBody>
          </p:sp>
        </p:grpSp>
        <p:sp>
          <p:nvSpPr>
            <p:cNvPr id="41" name="矩形 40"/>
            <p:cNvSpPr/>
            <p:nvPr/>
          </p:nvSpPr>
          <p:spPr bwMode="auto">
            <a:xfrm>
              <a:off x="9195324" y="0"/>
              <a:ext cx="492125" cy="584377"/>
            </a:xfrm>
            <a:prstGeom prst="rect">
              <a:avLst/>
            </a:prstGeom>
            <a:solidFill>
              <a:srgbClr val="0A19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altLang="zh-CN" sz="900" dirty="0">
                  <a:latin typeface="Helvetica"/>
                  <a:ea typeface="宋体"/>
                  <a:cs typeface="Helvetica"/>
                </a:rPr>
                <a:t>R10 G25 B80</a:t>
              </a:r>
              <a:endParaRPr kumimoji="0" lang="zh-CN" altLang="en-US" sz="900" dirty="0">
                <a:latin typeface="Helvetica"/>
                <a:ea typeface="宋体"/>
                <a:cs typeface="Helvetica"/>
              </a:endParaRPr>
            </a:p>
          </p:txBody>
        </p:sp>
        <p:sp>
          <p:nvSpPr>
            <p:cNvPr id="42" name="矩形 41"/>
            <p:cNvSpPr/>
            <p:nvPr/>
          </p:nvSpPr>
          <p:spPr bwMode="auto">
            <a:xfrm>
              <a:off x="9195324" y="584377"/>
              <a:ext cx="492125" cy="583052"/>
            </a:xfrm>
            <a:prstGeom prst="rect">
              <a:avLst/>
            </a:prstGeom>
            <a:solidFill>
              <a:srgbClr val="0537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altLang="zh-CN" sz="900" dirty="0">
                  <a:solidFill>
                    <a:srgbClr val="FFFFFF"/>
                  </a:solidFill>
                  <a:latin typeface="Helvetica"/>
                  <a:ea typeface="宋体"/>
                  <a:cs typeface="Helvetica"/>
                </a:rPr>
                <a:t>R5 G55 B125</a:t>
              </a:r>
              <a:endParaRPr kumimoji="0" lang="zh-CN" altLang="en-US" sz="900" dirty="0">
                <a:solidFill>
                  <a:srgbClr val="FFFFFF"/>
                </a:solidFill>
                <a:latin typeface="Helvetica"/>
                <a:ea typeface="宋体"/>
                <a:cs typeface="Helvetica"/>
              </a:endParaRPr>
            </a:p>
          </p:txBody>
        </p:sp>
        <p:sp>
          <p:nvSpPr>
            <p:cNvPr id="43" name="矩形 42"/>
            <p:cNvSpPr/>
            <p:nvPr/>
          </p:nvSpPr>
          <p:spPr bwMode="auto">
            <a:xfrm>
              <a:off x="9195323" y="1167429"/>
              <a:ext cx="492125" cy="584376"/>
            </a:xfrm>
            <a:prstGeom prst="rect">
              <a:avLst/>
            </a:prstGeom>
            <a:solidFill>
              <a:srgbClr val="0850B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altLang="zh-CN" sz="900" dirty="0">
                  <a:solidFill>
                    <a:srgbClr val="FFFFFF"/>
                  </a:solidFill>
                  <a:latin typeface="+mn-lt"/>
                  <a:ea typeface="+mn-ea"/>
                  <a:cs typeface="Helvetica"/>
                </a:rPr>
                <a:t>R8 G80</a:t>
              </a:r>
            </a:p>
            <a:p>
              <a:pPr algn="ctr" fontAlgn="auto">
                <a:spcBef>
                  <a:spcPts val="0"/>
                </a:spcBef>
                <a:spcAft>
                  <a:spcPts val="0"/>
                </a:spcAft>
                <a:defRPr/>
              </a:pPr>
              <a:r>
                <a:rPr kumimoji="0" lang="en-US" altLang="zh-CN" sz="900" dirty="0">
                  <a:solidFill>
                    <a:srgbClr val="FFFFFF"/>
                  </a:solidFill>
                  <a:latin typeface="+mn-lt"/>
                  <a:ea typeface="+mn-ea"/>
                  <a:cs typeface="Helvetica"/>
                </a:rPr>
                <a:t>B180</a:t>
              </a:r>
              <a:endParaRPr kumimoji="0" lang="zh-CN" altLang="en-US" sz="900" dirty="0">
                <a:solidFill>
                  <a:srgbClr val="FFFFFF"/>
                </a:solidFill>
                <a:latin typeface="+mn-lt"/>
                <a:ea typeface="+mn-ea"/>
                <a:cs typeface="Helvetica"/>
              </a:endParaRPr>
            </a:p>
          </p:txBody>
        </p:sp>
        <p:sp>
          <p:nvSpPr>
            <p:cNvPr id="44" name="矩形 43"/>
            <p:cNvSpPr/>
            <p:nvPr/>
          </p:nvSpPr>
          <p:spPr bwMode="auto">
            <a:xfrm>
              <a:off x="9195324" y="3492236"/>
              <a:ext cx="492125" cy="584377"/>
            </a:xfrm>
            <a:prstGeom prst="rect">
              <a:avLst/>
            </a:prstGeom>
            <a:solidFill>
              <a:srgbClr val="AB05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altLang="zh-CN" sz="900" dirty="0">
                  <a:solidFill>
                    <a:srgbClr val="FFFFFF"/>
                  </a:solidFill>
                  <a:latin typeface="Helvetica"/>
                  <a:ea typeface="宋体"/>
                  <a:cs typeface="Helvetica"/>
                </a:rPr>
                <a:t>R170 G5 B30</a:t>
              </a:r>
              <a:endParaRPr kumimoji="0" lang="zh-CN" altLang="en-US" sz="900" dirty="0">
                <a:solidFill>
                  <a:srgbClr val="FFFFFF"/>
                </a:solidFill>
                <a:latin typeface="Helvetica"/>
                <a:ea typeface="宋体"/>
                <a:cs typeface="Helvetica"/>
              </a:endParaRPr>
            </a:p>
          </p:txBody>
        </p:sp>
        <p:sp>
          <p:nvSpPr>
            <p:cNvPr id="45" name="矩形 44"/>
            <p:cNvSpPr/>
            <p:nvPr/>
          </p:nvSpPr>
          <p:spPr bwMode="auto">
            <a:xfrm>
              <a:off x="9195324" y="4076613"/>
              <a:ext cx="492125" cy="584376"/>
            </a:xfrm>
            <a:prstGeom prst="rect">
              <a:avLst/>
            </a:prstGeom>
            <a:solidFill>
              <a:srgbClr val="E6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altLang="zh-CN" sz="900" dirty="0">
                  <a:solidFill>
                    <a:srgbClr val="FFFFFF"/>
                  </a:solidFill>
                  <a:latin typeface="Helvetica"/>
                  <a:ea typeface="宋体"/>
                  <a:cs typeface="Helvetica"/>
                </a:rPr>
                <a:t>R230 </a:t>
              </a:r>
              <a:r>
                <a:rPr kumimoji="0" lang="en-US" altLang="zh-CN" sz="900" dirty="0">
                  <a:cs typeface="Helvetica"/>
                </a:rPr>
                <a:t>G0</a:t>
              </a:r>
            </a:p>
            <a:p>
              <a:pPr algn="ctr" fontAlgn="auto">
                <a:spcBef>
                  <a:spcPts val="0"/>
                </a:spcBef>
                <a:spcAft>
                  <a:spcPts val="0"/>
                </a:spcAft>
                <a:defRPr/>
              </a:pPr>
              <a:r>
                <a:rPr kumimoji="0" lang="en-US" altLang="zh-CN" sz="900" dirty="0">
                  <a:solidFill>
                    <a:srgbClr val="FFFFFF"/>
                  </a:solidFill>
                  <a:latin typeface="Helvetica"/>
                  <a:ea typeface="宋体"/>
                  <a:cs typeface="Helvetica"/>
                </a:rPr>
                <a:t>B0</a:t>
              </a:r>
              <a:endParaRPr kumimoji="0" lang="zh-CN" altLang="en-US" sz="900" dirty="0">
                <a:solidFill>
                  <a:srgbClr val="FFFFFF"/>
                </a:solidFill>
                <a:latin typeface="Helvetica"/>
                <a:ea typeface="宋体"/>
                <a:cs typeface="Helvetica"/>
              </a:endParaRPr>
            </a:p>
          </p:txBody>
        </p:sp>
        <p:sp>
          <p:nvSpPr>
            <p:cNvPr id="46" name="矩形 45"/>
            <p:cNvSpPr/>
            <p:nvPr userDrawn="1"/>
          </p:nvSpPr>
          <p:spPr bwMode="auto">
            <a:xfrm>
              <a:off x="9195322" y="1751805"/>
              <a:ext cx="492125" cy="584376"/>
            </a:xfrm>
            <a:prstGeom prst="rect">
              <a:avLst/>
            </a:prstGeom>
            <a:solidFill>
              <a:srgbClr val="0F6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altLang="zh-CN" sz="900" dirty="0">
                  <a:solidFill>
                    <a:srgbClr val="FFFFFF"/>
                  </a:solidFill>
                  <a:latin typeface="Helvetica"/>
                  <a:ea typeface="宋体"/>
                  <a:cs typeface="Helvetica"/>
                </a:rPr>
                <a:t>R15 </a:t>
              </a:r>
              <a:r>
                <a:rPr kumimoji="0" lang="en-US" altLang="zh-CN" sz="900" dirty="0">
                  <a:cs typeface="Helvetica"/>
                </a:rPr>
                <a:t>G110</a:t>
              </a:r>
              <a:r>
                <a:rPr kumimoji="0" lang="en-US" altLang="zh-CN" sz="900" dirty="0">
                  <a:solidFill>
                    <a:srgbClr val="FFFFFF"/>
                  </a:solidFill>
                  <a:latin typeface="Helvetica"/>
                  <a:ea typeface="宋体"/>
                  <a:cs typeface="Helvetica"/>
                </a:rPr>
                <a:t>B240</a:t>
              </a:r>
              <a:endParaRPr kumimoji="0" lang="zh-CN" altLang="en-US" sz="900" dirty="0">
                <a:solidFill>
                  <a:srgbClr val="FFFFFF"/>
                </a:solidFill>
                <a:latin typeface="Helvetica"/>
                <a:ea typeface="宋体"/>
                <a:cs typeface="Helvetica"/>
              </a:endParaRPr>
            </a:p>
          </p:txBody>
        </p:sp>
        <p:sp>
          <p:nvSpPr>
            <p:cNvPr id="47" name="矩形 46"/>
            <p:cNvSpPr/>
            <p:nvPr userDrawn="1"/>
          </p:nvSpPr>
          <p:spPr bwMode="auto">
            <a:xfrm>
              <a:off x="9195321" y="2336181"/>
              <a:ext cx="492125" cy="584376"/>
            </a:xfrm>
            <a:prstGeom prst="rect">
              <a:avLst/>
            </a:prstGeom>
            <a:solidFill>
              <a:srgbClr val="78AA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altLang="zh-CN" sz="900" dirty="0">
                  <a:solidFill>
                    <a:srgbClr val="FFFFFF"/>
                  </a:solidFill>
                  <a:latin typeface="Helvetica"/>
                  <a:ea typeface="宋体"/>
                  <a:cs typeface="Helvetica"/>
                </a:rPr>
                <a:t>R120 </a:t>
              </a:r>
              <a:r>
                <a:rPr kumimoji="0" lang="en-US" altLang="zh-CN" sz="900" dirty="0">
                  <a:cs typeface="Helvetica"/>
                </a:rPr>
                <a:t>G170</a:t>
              </a:r>
              <a:r>
                <a:rPr kumimoji="0" lang="en-US" altLang="zh-CN" sz="900" dirty="0">
                  <a:solidFill>
                    <a:srgbClr val="FFFFFF"/>
                  </a:solidFill>
                  <a:latin typeface="Helvetica"/>
                  <a:ea typeface="宋体"/>
                  <a:cs typeface="Helvetica"/>
                </a:rPr>
                <a:t>B245</a:t>
              </a:r>
              <a:endParaRPr kumimoji="0" lang="zh-CN" altLang="en-US" sz="900" dirty="0">
                <a:solidFill>
                  <a:srgbClr val="FFFFFF"/>
                </a:solidFill>
                <a:latin typeface="Helvetica"/>
                <a:ea typeface="宋体"/>
                <a:cs typeface="Helvetica"/>
              </a:endParaRPr>
            </a:p>
          </p:txBody>
        </p:sp>
        <p:sp>
          <p:nvSpPr>
            <p:cNvPr id="48" name="矩形 47"/>
            <p:cNvSpPr/>
            <p:nvPr userDrawn="1"/>
          </p:nvSpPr>
          <p:spPr bwMode="auto">
            <a:xfrm>
              <a:off x="9192506" y="2920557"/>
              <a:ext cx="492125" cy="584376"/>
            </a:xfrm>
            <a:prstGeom prst="rect">
              <a:avLst/>
            </a:prstGeom>
            <a:solidFill>
              <a:srgbClr val="C8DCF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altLang="zh-CN" sz="900" dirty="0">
                  <a:solidFill>
                    <a:srgbClr val="FFFFFF"/>
                  </a:solidFill>
                  <a:latin typeface="Helvetica"/>
                  <a:ea typeface="宋体"/>
                  <a:cs typeface="Helvetica"/>
                </a:rPr>
                <a:t>R200 </a:t>
              </a:r>
              <a:r>
                <a:rPr kumimoji="0" lang="en-US" altLang="zh-CN" sz="900" dirty="0">
                  <a:cs typeface="Helvetica"/>
                </a:rPr>
                <a:t>G220</a:t>
              </a:r>
            </a:p>
            <a:p>
              <a:pPr algn="ctr" fontAlgn="auto">
                <a:spcBef>
                  <a:spcPts val="0"/>
                </a:spcBef>
                <a:spcAft>
                  <a:spcPts val="0"/>
                </a:spcAft>
                <a:defRPr/>
              </a:pPr>
              <a:r>
                <a:rPr kumimoji="0" lang="en-US" altLang="zh-CN" sz="900" dirty="0">
                  <a:solidFill>
                    <a:srgbClr val="FFFFFF"/>
                  </a:solidFill>
                  <a:latin typeface="Helvetica"/>
                  <a:ea typeface="宋体"/>
                  <a:cs typeface="Helvetica"/>
                </a:rPr>
                <a:t>B250</a:t>
              </a:r>
              <a:endParaRPr kumimoji="0" lang="zh-CN" altLang="en-US" sz="900" dirty="0">
                <a:solidFill>
                  <a:srgbClr val="FFFFFF"/>
                </a:solidFill>
                <a:latin typeface="Helvetica"/>
                <a:ea typeface="宋体"/>
                <a:cs typeface="Helvetica"/>
              </a:endParaRPr>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5" r:id="rId9"/>
    <p:sldLayoutId id="2147483686" r:id="rId10"/>
    <p:sldLayoutId id="2147483688" r:id="rId11"/>
  </p:sldLayoutIdLst>
  <p:transition spd="med">
    <p:fade/>
  </p:transition>
  <p:txStyles>
    <p:titleStyle>
      <a:lvl1pPr algn="l" defTabSz="457200" rtl="0" eaLnBrk="1" fontAlgn="base" hangingPunct="1">
        <a:spcBef>
          <a:spcPct val="0"/>
        </a:spcBef>
        <a:spcAft>
          <a:spcPct val="0"/>
        </a:spcAft>
        <a:defRPr sz="2400" b="0" kern="1200">
          <a:solidFill>
            <a:srgbClr val="E60000"/>
          </a:solidFill>
          <a:latin typeface="微软雅黑"/>
          <a:ea typeface="微软雅黑"/>
          <a:cs typeface="微软雅黑"/>
        </a:defRPr>
      </a:lvl1pPr>
      <a:lvl2pPr algn="l" defTabSz="457200" rtl="0" eaLnBrk="1" fontAlgn="base" hangingPunct="1">
        <a:spcBef>
          <a:spcPct val="0"/>
        </a:spcBef>
        <a:spcAft>
          <a:spcPct val="0"/>
        </a:spcAft>
        <a:defRPr sz="2400" b="1">
          <a:solidFill>
            <a:srgbClr val="328200"/>
          </a:solidFill>
          <a:latin typeface="Helvetica" charset="0"/>
          <a:ea typeface="宋体" charset="0"/>
          <a:cs typeface="宋体" charset="0"/>
        </a:defRPr>
      </a:lvl2pPr>
      <a:lvl3pPr algn="l" defTabSz="457200" rtl="0" eaLnBrk="1" fontAlgn="base" hangingPunct="1">
        <a:spcBef>
          <a:spcPct val="0"/>
        </a:spcBef>
        <a:spcAft>
          <a:spcPct val="0"/>
        </a:spcAft>
        <a:defRPr sz="2400" b="1">
          <a:solidFill>
            <a:srgbClr val="328200"/>
          </a:solidFill>
          <a:latin typeface="Helvetica" charset="0"/>
          <a:ea typeface="宋体" charset="0"/>
          <a:cs typeface="宋体" charset="0"/>
        </a:defRPr>
      </a:lvl3pPr>
      <a:lvl4pPr algn="l" defTabSz="457200" rtl="0" eaLnBrk="1" fontAlgn="base" hangingPunct="1">
        <a:spcBef>
          <a:spcPct val="0"/>
        </a:spcBef>
        <a:spcAft>
          <a:spcPct val="0"/>
        </a:spcAft>
        <a:defRPr sz="2400" b="1">
          <a:solidFill>
            <a:srgbClr val="328200"/>
          </a:solidFill>
          <a:latin typeface="Helvetica" charset="0"/>
          <a:ea typeface="宋体" charset="0"/>
          <a:cs typeface="宋体" charset="0"/>
        </a:defRPr>
      </a:lvl4pPr>
      <a:lvl5pPr algn="l" defTabSz="457200" rtl="0" eaLnBrk="1" fontAlgn="base" hangingPunct="1">
        <a:spcBef>
          <a:spcPct val="0"/>
        </a:spcBef>
        <a:spcAft>
          <a:spcPct val="0"/>
        </a:spcAft>
        <a:defRPr sz="2400" b="1">
          <a:solidFill>
            <a:srgbClr val="328200"/>
          </a:solidFill>
          <a:latin typeface="Helvetica" charset="0"/>
          <a:ea typeface="宋体" charset="0"/>
          <a:cs typeface="宋体" charset="0"/>
        </a:defRPr>
      </a:lvl5pPr>
      <a:lvl6pPr marL="457200" algn="l" defTabSz="457200" rtl="0" eaLnBrk="1" fontAlgn="base" hangingPunct="1">
        <a:spcBef>
          <a:spcPct val="0"/>
        </a:spcBef>
        <a:spcAft>
          <a:spcPct val="0"/>
        </a:spcAft>
        <a:defRPr sz="2400" b="1">
          <a:solidFill>
            <a:srgbClr val="328200"/>
          </a:solidFill>
          <a:latin typeface="Helvetica" charset="0"/>
          <a:ea typeface="宋体" charset="0"/>
          <a:cs typeface="宋体" charset="0"/>
        </a:defRPr>
      </a:lvl6pPr>
      <a:lvl7pPr marL="914400" algn="l" defTabSz="457200" rtl="0" eaLnBrk="1" fontAlgn="base" hangingPunct="1">
        <a:spcBef>
          <a:spcPct val="0"/>
        </a:spcBef>
        <a:spcAft>
          <a:spcPct val="0"/>
        </a:spcAft>
        <a:defRPr sz="2400" b="1">
          <a:solidFill>
            <a:srgbClr val="328200"/>
          </a:solidFill>
          <a:latin typeface="Helvetica" charset="0"/>
          <a:ea typeface="宋体" charset="0"/>
          <a:cs typeface="宋体" charset="0"/>
        </a:defRPr>
      </a:lvl7pPr>
      <a:lvl8pPr marL="1371600" algn="l" defTabSz="457200" rtl="0" eaLnBrk="1" fontAlgn="base" hangingPunct="1">
        <a:spcBef>
          <a:spcPct val="0"/>
        </a:spcBef>
        <a:spcAft>
          <a:spcPct val="0"/>
        </a:spcAft>
        <a:defRPr sz="2400" b="1">
          <a:solidFill>
            <a:srgbClr val="328200"/>
          </a:solidFill>
          <a:latin typeface="Helvetica" charset="0"/>
          <a:ea typeface="宋体" charset="0"/>
          <a:cs typeface="宋体" charset="0"/>
        </a:defRPr>
      </a:lvl8pPr>
      <a:lvl9pPr marL="1828800" algn="l" defTabSz="457200" rtl="0" eaLnBrk="1" fontAlgn="base" hangingPunct="1">
        <a:spcBef>
          <a:spcPct val="0"/>
        </a:spcBef>
        <a:spcAft>
          <a:spcPct val="0"/>
        </a:spcAft>
        <a:defRPr sz="2400" b="1">
          <a:solidFill>
            <a:srgbClr val="328200"/>
          </a:solidFill>
          <a:latin typeface="Helvetica" charset="0"/>
          <a:ea typeface="宋体" charset="0"/>
          <a:cs typeface="宋体" charset="0"/>
        </a:defRPr>
      </a:lvl9pPr>
    </p:titleStyle>
    <p:body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新細明體" charset="0"/>
          <a:cs typeface="宋体" charset="0"/>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宋体" charset="0"/>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宋体" charset="0"/>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宋体" charset="0"/>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宋体"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16825" y="2462527"/>
            <a:ext cx="7958931" cy="1244171"/>
          </a:xfrm>
          <a:effectLst/>
        </p:spPr>
        <p:txBody>
          <a:bodyPr>
            <a:noAutofit/>
          </a:bodyPr>
          <a:lstStyle/>
          <a:p>
            <a:pPr algn="ctr">
              <a:lnSpc>
                <a:spcPct val="150000"/>
              </a:lnSpc>
            </a:pPr>
            <a:r>
              <a:rPr kumimoji="1" lang="zh-CN" altLang="en-US" sz="4800" b="1" spc="700" dirty="0">
                <a:effectLst>
                  <a:outerShdw blurRad="38100" dist="38100" dir="2700000" algn="tl">
                    <a:srgbClr val="000000">
                      <a:alpha val="43137"/>
                    </a:srgbClr>
                  </a:outerShdw>
                </a:effectLst>
              </a:rPr>
              <a:t>上海浦东发展银行</a:t>
            </a:r>
            <a:r>
              <a:rPr kumimoji="1" lang="en-US" altLang="zh-CN" sz="4800" b="1" spc="700" dirty="0">
                <a:effectLst>
                  <a:outerShdw blurRad="38100" dist="38100" dir="2700000" algn="tl">
                    <a:srgbClr val="000000">
                      <a:alpha val="43137"/>
                    </a:srgbClr>
                  </a:outerShdw>
                </a:effectLst>
              </a:rPr>
              <a:t/>
            </a:r>
            <a:br>
              <a:rPr kumimoji="1" lang="en-US" altLang="zh-CN" sz="4800" b="1" spc="700" dirty="0">
                <a:effectLst>
                  <a:outerShdw blurRad="38100" dist="38100" dir="2700000" algn="tl">
                    <a:srgbClr val="000000">
                      <a:alpha val="43137"/>
                    </a:srgbClr>
                  </a:outerShdw>
                </a:effectLst>
              </a:rPr>
            </a:br>
            <a:r>
              <a:rPr kumimoji="1" lang="zh-CN" altLang="en-US" sz="4800" b="1" spc="700" dirty="0" smtClean="0">
                <a:effectLst>
                  <a:outerShdw blurRad="38100" dist="38100" dir="2700000" algn="tl">
                    <a:srgbClr val="000000">
                      <a:alpha val="43137"/>
                    </a:srgbClr>
                  </a:outerShdw>
                </a:effectLst>
              </a:rPr>
              <a:t>科技小微贷款</a:t>
            </a:r>
            <a:r>
              <a:rPr kumimoji="1" lang="zh-CN" altLang="en-US" sz="4800" b="1" spc="700" dirty="0" smtClean="0">
                <a:effectLst>
                  <a:outerShdw blurRad="38100" dist="38100" dir="2700000" algn="tl">
                    <a:srgbClr val="000000">
                      <a:alpha val="43137"/>
                    </a:srgbClr>
                  </a:outerShdw>
                </a:effectLst>
              </a:rPr>
              <a:t>产品</a:t>
            </a:r>
            <a:endParaRPr kumimoji="1" lang="zh-CN" altLang="en-US" sz="4800" b="1" spc="700" dirty="0">
              <a:effectLst>
                <a:outerShdw blurRad="38100" dist="38100" dir="2700000" algn="tl">
                  <a:srgbClr val="000000">
                    <a:alpha val="43137"/>
                  </a:srgbClr>
                </a:outerShdw>
              </a:effectLst>
            </a:endParaRPr>
          </a:p>
        </p:txBody>
      </p:sp>
      <p:sp>
        <p:nvSpPr>
          <p:cNvPr id="4" name="内容占位符 3"/>
          <p:cNvSpPr>
            <a:spLocks noGrp="1"/>
          </p:cNvSpPr>
          <p:nvPr>
            <p:ph idx="1"/>
          </p:nvPr>
        </p:nvSpPr>
        <p:spPr>
          <a:xfrm>
            <a:off x="3543048" y="5611591"/>
            <a:ext cx="2306484" cy="452976"/>
          </a:xfrm>
        </p:spPr>
        <p:txBody>
          <a:bodyPr>
            <a:noAutofit/>
          </a:bodyPr>
          <a:lstStyle/>
          <a:p>
            <a:pPr algn="ctr"/>
            <a:r>
              <a:rPr lang="en-US" altLang="zh-CN" sz="2400" b="0" dirty="0" smtClean="0">
                <a:solidFill>
                  <a:schemeClr val="tx1"/>
                </a:solidFill>
                <a:latin typeface="微软雅黑" panose="020B0503020204020204" pitchFamily="34" charset="-122"/>
                <a:ea typeface="微软雅黑" panose="020B0503020204020204" pitchFamily="34" charset="-122"/>
                <a:cs typeface="Bernard MT Condensed" charset="0"/>
              </a:rPr>
              <a:t>2018.11</a:t>
            </a:r>
            <a:endParaRPr lang="zh-CN" altLang="en-US" sz="2400" b="0" dirty="0">
              <a:solidFill>
                <a:schemeClr val="tx1"/>
              </a:solidFill>
              <a:latin typeface="微软雅黑" panose="020B0503020204020204" pitchFamily="34" charset="-122"/>
              <a:ea typeface="微软雅黑" panose="020B0503020204020204" pitchFamily="34" charset="-122"/>
              <a:cs typeface="Bernard MT Condensed" charset="0"/>
            </a:endParaRPr>
          </a:p>
        </p:txBody>
      </p:sp>
    </p:spTree>
    <p:extLst>
      <p:ext uri="{BB962C8B-B14F-4D97-AF65-F5344CB8AC3E}">
        <p14:creationId xmlns:p14="http://schemas.microsoft.com/office/powerpoint/2010/main" val="4040221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32"/>
          <p:cNvSpPr txBox="1"/>
          <p:nvPr/>
        </p:nvSpPr>
        <p:spPr>
          <a:xfrm>
            <a:off x="282229" y="296369"/>
            <a:ext cx="3467616" cy="584775"/>
          </a:xfrm>
          <a:prstGeom prst="rect">
            <a:avLst/>
          </a:prstGeom>
          <a:noFill/>
          <a:ln>
            <a:noFill/>
          </a:ln>
        </p:spPr>
        <p:txBody>
          <a:bodyPr wrap="non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我行科技金融简介</a:t>
            </a:r>
            <a:endParaRPr kumimoji="0" lang="zh-CN" alt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 name="TextBox 1"/>
          <p:cNvSpPr txBox="1"/>
          <p:nvPr/>
        </p:nvSpPr>
        <p:spPr>
          <a:xfrm>
            <a:off x="1785938" y="993823"/>
            <a:ext cx="7003644" cy="1422954"/>
          </a:xfrm>
          <a:prstGeom prst="rect">
            <a:avLst/>
          </a:prstGeom>
          <a:noFill/>
        </p:spPr>
        <p:txBody>
          <a:bodyPr wrap="square" rtlCol="0">
            <a:spAutoFit/>
          </a:bodyPr>
          <a:lstStyle/>
          <a:p>
            <a:pPr marR="0" lvl="0" algn="l" defTabSz="457200" rtl="0" eaLnBrk="1" fontAlgn="auto" latinLnBrk="0" hangingPunct="1">
              <a:lnSpc>
                <a:spcPct val="150000"/>
              </a:lnSpc>
              <a:spcBef>
                <a:spcPts val="0"/>
              </a:spcBef>
              <a:spcAft>
                <a:spcPts val="0"/>
              </a:spcAft>
              <a:buClrTx/>
              <a:buSzTx/>
              <a:tabLst/>
              <a:defRPr/>
            </a:pPr>
            <a:r>
              <a:rPr kumimoji="0" lang="en-US" altLang="zh-CN" sz="20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rPr>
              <a:t>2018.03.16</a:t>
            </a:r>
            <a:r>
              <a:rPr kumimoji="0" lang="zh-CN" altLang="en-US" sz="20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rPr>
              <a:t>，</a:t>
            </a:r>
            <a:r>
              <a:rPr kumimoji="0" lang="zh-CN" altLang="en-US" sz="2000" b="0" i="0" u="none" strike="noStrike" kern="1200" cap="none" spc="0" normalizeH="0" baseline="0" noProof="0" dirty="0">
                <a:ln>
                  <a:noFill/>
                </a:ln>
                <a:solidFill>
                  <a:srgbClr val="AB0521"/>
                </a:solidFill>
                <a:effectLst/>
                <a:uLnTx/>
                <a:uFillTx/>
                <a:latin typeface="微软雅黑" panose="020B0503020204020204" pitchFamily="34" charset="-122"/>
                <a:ea typeface="微软雅黑" panose="020B0503020204020204" pitchFamily="34" charset="-122"/>
              </a:rPr>
              <a:t>浦发银行科技金融</a:t>
            </a:r>
            <a:r>
              <a:rPr lang="zh-CN" altLang="en-US" sz="2000" dirty="0">
                <a:solidFill>
                  <a:srgbClr val="AB0521"/>
                </a:solidFill>
                <a:latin typeface="微软雅黑" panose="020B0503020204020204" pitchFamily="34" charset="-122"/>
                <a:ea typeface="微软雅黑" panose="020B0503020204020204" pitchFamily="34" charset="-122"/>
              </a:rPr>
              <a:t>服务</a:t>
            </a:r>
            <a:r>
              <a:rPr kumimoji="0" lang="zh-CN" altLang="en-US" sz="2000" b="0" i="0" u="none" strike="noStrike" kern="1200" cap="none" spc="0" normalizeH="0" baseline="0" noProof="0" dirty="0">
                <a:ln>
                  <a:noFill/>
                </a:ln>
                <a:solidFill>
                  <a:srgbClr val="AB0521"/>
                </a:solidFill>
                <a:effectLst/>
                <a:uLnTx/>
                <a:uFillTx/>
                <a:latin typeface="微软雅黑" panose="020B0503020204020204" pitchFamily="34" charset="-122"/>
                <a:ea typeface="微软雅黑" panose="020B0503020204020204" pitchFamily="34" charset="-122"/>
              </a:rPr>
              <a:t>中心（上海）</a:t>
            </a:r>
            <a:r>
              <a:rPr kumimoji="0" lang="zh-CN" altLang="en-US"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正式揭牌</a:t>
            </a:r>
            <a:r>
              <a:rPr kumimoji="0" lang="zh-CN" altLang="en-US" sz="20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a:t>
            </a:r>
            <a:r>
              <a:rPr kumimoji="0" lang="zh-CN" altLang="en-US" sz="2000" b="0" i="0" u="none" strike="noStrike" kern="120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rPr>
              <a:t>为</a:t>
            </a:r>
            <a:r>
              <a:rPr kumimoji="0" lang="zh-CN" altLang="en-US" sz="20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rPr>
              <a:t>科技企业</a:t>
            </a:r>
            <a:r>
              <a:rPr kumimoji="0" lang="zh-CN" altLang="en-US" sz="2000" b="0" i="0" u="none" strike="noStrike" kern="1200" cap="none" spc="0" normalizeH="0" baseline="0" noProof="0" dirty="0">
                <a:ln>
                  <a:noFill/>
                </a:ln>
                <a:solidFill>
                  <a:srgbClr val="AB0521"/>
                </a:solidFill>
                <a:effectLst/>
                <a:uLnTx/>
                <a:uFillTx/>
                <a:latin typeface="微软雅黑" panose="020B0503020204020204" pitchFamily="34" charset="-122"/>
                <a:ea typeface="微软雅黑" panose="020B0503020204020204" pitchFamily="34" charset="-122"/>
              </a:rPr>
              <a:t>开通绿色</a:t>
            </a:r>
            <a:r>
              <a:rPr kumimoji="0" lang="zh-CN" altLang="en-US" sz="2000" b="0" i="0" u="none" strike="noStrike" kern="1200" cap="none" spc="0" normalizeH="0" baseline="0" noProof="0" dirty="0" smtClean="0">
                <a:ln>
                  <a:noFill/>
                </a:ln>
                <a:solidFill>
                  <a:srgbClr val="AB0521"/>
                </a:solidFill>
                <a:effectLst/>
                <a:uLnTx/>
                <a:uFillTx/>
                <a:latin typeface="微软雅黑" panose="020B0503020204020204" pitchFamily="34" charset="-122"/>
                <a:ea typeface="微软雅黑" panose="020B0503020204020204" pitchFamily="34" charset="-122"/>
              </a:rPr>
              <a:t>通道</a:t>
            </a:r>
            <a:r>
              <a:rPr kumimoji="0" lang="zh-CN" altLang="en-US" sz="20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a:t>
            </a:r>
            <a:r>
              <a:rPr lang="zh-CN" altLang="en-US" sz="2000" dirty="0" smtClean="0">
                <a:solidFill>
                  <a:srgbClr val="404040"/>
                </a:solidFill>
                <a:latin typeface="微软雅黑" panose="020B0503020204020204" pitchFamily="34" charset="-122"/>
                <a:ea typeface="微软雅黑" panose="020B0503020204020204" pitchFamily="34" charset="-122"/>
              </a:rPr>
              <a:t>融资</a:t>
            </a:r>
            <a:r>
              <a:rPr lang="zh-CN" altLang="en-US" sz="2000" dirty="0">
                <a:solidFill>
                  <a:srgbClr val="404040"/>
                </a:solidFill>
                <a:latin typeface="微软雅黑" panose="020B0503020204020204" pitchFamily="34" charset="-122"/>
                <a:ea typeface="微软雅黑" panose="020B0503020204020204" pitchFamily="34" charset="-122"/>
              </a:rPr>
              <a:t>额度</a:t>
            </a:r>
            <a:r>
              <a:rPr lang="zh-CN" altLang="zh-CN" sz="2000" dirty="0">
                <a:solidFill>
                  <a:srgbClr val="404040"/>
                </a:solidFill>
                <a:latin typeface="微软雅黑" panose="020B0503020204020204" pitchFamily="34" charset="-122"/>
                <a:ea typeface="微软雅黑" panose="020B0503020204020204" pitchFamily="34" charset="-122"/>
              </a:rPr>
              <a:t>在</a:t>
            </a:r>
            <a:r>
              <a:rPr lang="en-US" altLang="zh-CN" sz="2000" dirty="0">
                <a:solidFill>
                  <a:srgbClr val="AB0521"/>
                </a:solidFill>
                <a:latin typeface="微软雅黑" panose="020B0503020204020204" pitchFamily="34" charset="-122"/>
                <a:ea typeface="微软雅黑" panose="020B0503020204020204" pitchFamily="34" charset="-122"/>
              </a:rPr>
              <a:t>500</a:t>
            </a:r>
            <a:r>
              <a:rPr lang="zh-CN" altLang="zh-CN" sz="2000" dirty="0">
                <a:solidFill>
                  <a:srgbClr val="AB0521"/>
                </a:solidFill>
                <a:latin typeface="微软雅黑" panose="020B0503020204020204" pitchFamily="34" charset="-122"/>
                <a:ea typeface="微软雅黑" panose="020B0503020204020204" pitchFamily="34" charset="-122"/>
              </a:rPr>
              <a:t>万元（含）</a:t>
            </a:r>
            <a:r>
              <a:rPr lang="zh-CN" altLang="zh-CN" sz="2000" dirty="0">
                <a:solidFill>
                  <a:srgbClr val="404040"/>
                </a:solidFill>
                <a:latin typeface="微软雅黑" panose="020B0503020204020204" pitchFamily="34" charset="-122"/>
                <a:ea typeface="微软雅黑" panose="020B0503020204020204" pitchFamily="34" charset="-122"/>
              </a:rPr>
              <a:t>以下的小微企业贷款，</a:t>
            </a:r>
            <a:r>
              <a:rPr lang="zh-CN" altLang="zh-CN" sz="2000" b="1" dirty="0">
                <a:solidFill>
                  <a:srgbClr val="404040"/>
                </a:solidFill>
                <a:latin typeface="微软雅黑" panose="020B0503020204020204" pitchFamily="34" charset="-122"/>
                <a:ea typeface="微软雅黑" panose="020B0503020204020204" pitchFamily="34" charset="-122"/>
              </a:rPr>
              <a:t>利率不高于</a:t>
            </a:r>
            <a:r>
              <a:rPr lang="en-US" altLang="zh-CN" sz="2000" b="1" dirty="0">
                <a:solidFill>
                  <a:srgbClr val="AB0521"/>
                </a:solidFill>
                <a:latin typeface="微软雅黑" panose="020B0503020204020204" pitchFamily="34" charset="-122"/>
                <a:ea typeface="微软雅黑" panose="020B0503020204020204" pitchFamily="34" charset="-122"/>
              </a:rPr>
              <a:t>5.09%</a:t>
            </a:r>
            <a:r>
              <a:rPr lang="zh-CN" altLang="zh-CN" sz="2000" b="1" dirty="0">
                <a:solidFill>
                  <a:srgbClr val="AB0521"/>
                </a:solidFill>
                <a:latin typeface="微软雅黑" panose="020B0503020204020204" pitchFamily="34" charset="-122"/>
                <a:ea typeface="微软雅黑" panose="020B0503020204020204" pitchFamily="34" charset="-122"/>
              </a:rPr>
              <a:t>（含）</a:t>
            </a:r>
            <a:r>
              <a:rPr lang="zh-CN" altLang="zh-CN" sz="2000" b="1" dirty="0" smtClean="0">
                <a:solidFill>
                  <a:srgbClr val="404040"/>
                </a:solidFill>
                <a:latin typeface="微软雅黑" panose="020B0503020204020204" pitchFamily="34" charset="-122"/>
                <a:ea typeface="微软雅黑" panose="020B0503020204020204" pitchFamily="34" charset="-122"/>
              </a:rPr>
              <a:t>。</a:t>
            </a:r>
            <a:endParaRPr lang="en-US" altLang="zh-CN" sz="2000" b="1" dirty="0">
              <a:solidFill>
                <a:srgbClr val="404040"/>
              </a:solidFill>
              <a:latin typeface="微软雅黑" panose="020B0503020204020204" pitchFamily="34" charset="-122"/>
              <a:ea typeface="微软雅黑" panose="020B0503020204020204" pitchFamily="34" charset="-122"/>
            </a:endParaRPr>
          </a:p>
        </p:txBody>
      </p:sp>
      <p:sp>
        <p:nvSpPr>
          <p:cNvPr id="6" name="原创设计师QQ598969553        _1">
            <a:extLst>
              <a:ext uri="{FF2B5EF4-FFF2-40B4-BE49-F238E27FC236}">
                <a16:creationId xmlns:a16="http://schemas.microsoft.com/office/drawing/2014/main" xmlns="" id="{1578925D-2E75-4908-ADC7-1DDA1EB09F93}"/>
              </a:ext>
            </a:extLst>
          </p:cNvPr>
          <p:cNvSpPr>
            <a:spLocks noChangeArrowheads="1"/>
          </p:cNvSpPr>
          <p:nvPr/>
        </p:nvSpPr>
        <p:spPr bwMode="auto">
          <a:xfrm rot="16200000">
            <a:off x="4252943" y="789296"/>
            <a:ext cx="863449" cy="7883778"/>
          </a:xfrm>
          <a:prstGeom prst="downArrow">
            <a:avLst>
              <a:gd name="adj1" fmla="val 49065"/>
              <a:gd name="adj2" fmla="val 44827"/>
            </a:avLst>
          </a:prstGeom>
          <a:solidFill>
            <a:schemeClr val="bg1">
              <a:lumMod val="75000"/>
            </a:schemeClr>
          </a:solidFill>
          <a:ln>
            <a:noFill/>
          </a:ln>
        </p:spPr>
        <p:txBody>
          <a:bodyPr vert="eaVert" lIns="82810" tIns="41405" rIns="82810" bIns="41405"/>
          <a:lstStyle/>
          <a:p>
            <a:endParaRPr lang="zh-CN" altLang="en-US" sz="1900">
              <a:solidFill>
                <a:schemeClr val="bg1"/>
              </a:solidFill>
              <a:latin typeface="微软雅黑" pitchFamily="34" charset="-122"/>
              <a:ea typeface="微软雅黑" pitchFamily="34" charset="-122"/>
            </a:endParaRPr>
          </a:p>
        </p:txBody>
      </p:sp>
      <p:grpSp>
        <p:nvGrpSpPr>
          <p:cNvPr id="16" name="原创设计师QQ598969553        _5">
            <a:extLst>
              <a:ext uri="{FF2B5EF4-FFF2-40B4-BE49-F238E27FC236}">
                <a16:creationId xmlns:a16="http://schemas.microsoft.com/office/drawing/2014/main" xmlns="" id="{8AD483B5-D144-4F6C-A132-EF94AC4DF473}"/>
              </a:ext>
            </a:extLst>
          </p:cNvPr>
          <p:cNvGrpSpPr>
            <a:grpSpLocks/>
          </p:cNvGrpSpPr>
          <p:nvPr/>
        </p:nvGrpSpPr>
        <p:grpSpPr bwMode="auto">
          <a:xfrm>
            <a:off x="1299302" y="4241753"/>
            <a:ext cx="1216948" cy="978861"/>
            <a:chOff x="1188778" y="2904671"/>
            <a:chExt cx="1935848" cy="1512816"/>
          </a:xfrm>
        </p:grpSpPr>
        <p:sp>
          <p:nvSpPr>
            <p:cNvPr id="18" name="Oval 8">
              <a:extLst>
                <a:ext uri="{FF2B5EF4-FFF2-40B4-BE49-F238E27FC236}">
                  <a16:creationId xmlns:a16="http://schemas.microsoft.com/office/drawing/2014/main" xmlns="" id="{FAEF732D-5F97-40E6-AE17-5425238109AC}"/>
                </a:ext>
              </a:extLst>
            </p:cNvPr>
            <p:cNvSpPr>
              <a:spLocks noChangeArrowheads="1"/>
            </p:cNvSpPr>
            <p:nvPr/>
          </p:nvSpPr>
          <p:spPr bwMode="auto">
            <a:xfrm>
              <a:off x="1415152" y="2904671"/>
              <a:ext cx="1514918" cy="1512816"/>
            </a:xfrm>
            <a:prstGeom prst="ellipse">
              <a:avLst/>
            </a:prstGeom>
            <a:solidFill>
              <a:srgbClr val="AB0521"/>
            </a:solidFill>
            <a:ln w="76200">
              <a:solidFill>
                <a:srgbClr val="FFFFFF"/>
              </a:solidFill>
              <a:round/>
              <a:headEnd/>
              <a:tailEnd/>
            </a:ln>
            <a:effectLst>
              <a:outerShdw blurRad="127000" dist="38100" dir="8100000" algn="tr" rotWithShape="0">
                <a:prstClr val="black">
                  <a:alpha val="40000"/>
                </a:prstClr>
              </a:outerShdw>
            </a:effectLst>
          </p:spPr>
          <p:txBody>
            <a:bodyPr/>
            <a:lstStyle/>
            <a:p>
              <a:endParaRPr lang="zh-CN" altLang="en-US" sz="1400">
                <a:solidFill>
                  <a:schemeClr val="bg1"/>
                </a:solidFill>
                <a:latin typeface="微软雅黑" pitchFamily="34" charset="-122"/>
                <a:ea typeface="微软雅黑" pitchFamily="34" charset="-122"/>
              </a:endParaRPr>
            </a:p>
          </p:txBody>
        </p:sp>
        <p:sp>
          <p:nvSpPr>
            <p:cNvPr id="19" name="Text Box 9">
              <a:extLst>
                <a:ext uri="{FF2B5EF4-FFF2-40B4-BE49-F238E27FC236}">
                  <a16:creationId xmlns:a16="http://schemas.microsoft.com/office/drawing/2014/main" xmlns="" id="{8F9E301F-28E9-4E1A-AF5D-759D93F56A15}"/>
                </a:ext>
              </a:extLst>
            </p:cNvPr>
            <p:cNvSpPr txBox="1">
              <a:spLocks noChangeArrowheads="1"/>
            </p:cNvSpPr>
            <p:nvPr/>
          </p:nvSpPr>
          <p:spPr bwMode="auto">
            <a:xfrm>
              <a:off x="1188778" y="335100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初创期</a:t>
              </a:r>
            </a:p>
          </p:txBody>
        </p:sp>
      </p:grpSp>
      <p:sp>
        <p:nvSpPr>
          <p:cNvPr id="20" name="原创设计师QQ598969553        _6">
            <a:extLst>
              <a:ext uri="{FF2B5EF4-FFF2-40B4-BE49-F238E27FC236}">
                <a16:creationId xmlns:a16="http://schemas.microsoft.com/office/drawing/2014/main" xmlns="" id="{44C8514B-18C9-4C33-A2D7-34B3B6EB1009}"/>
              </a:ext>
            </a:extLst>
          </p:cNvPr>
          <p:cNvSpPr/>
          <p:nvPr/>
        </p:nvSpPr>
        <p:spPr>
          <a:xfrm>
            <a:off x="3254768" y="5534513"/>
            <a:ext cx="1344005" cy="45719"/>
          </a:xfrm>
          <a:prstGeom prst="wedgeRectCallout">
            <a:avLst>
              <a:gd name="adj1" fmla="val -17526"/>
              <a:gd name="adj2" fmla="val -509465"/>
            </a:avLst>
          </a:prstGeom>
          <a:solidFill>
            <a:srgbClr val="AB0521"/>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21" name="原创设计师QQ598969553        _7">
            <a:extLst>
              <a:ext uri="{FF2B5EF4-FFF2-40B4-BE49-F238E27FC236}">
                <a16:creationId xmlns:a16="http://schemas.microsoft.com/office/drawing/2014/main" xmlns="" id="{02FF7309-FE88-4D0E-BB1B-684F74E2E152}"/>
              </a:ext>
            </a:extLst>
          </p:cNvPr>
          <p:cNvSpPr/>
          <p:nvPr/>
        </p:nvSpPr>
        <p:spPr>
          <a:xfrm>
            <a:off x="1594406" y="3792806"/>
            <a:ext cx="1257320" cy="52357"/>
          </a:xfrm>
          <a:prstGeom prst="wedgeRectCallout">
            <a:avLst>
              <a:gd name="adj1" fmla="val -23398"/>
              <a:gd name="adj2" fmla="val 403291"/>
            </a:avLst>
          </a:prstGeom>
          <a:solidFill>
            <a:srgbClr val="0A1950"/>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22" name="原创设计师QQ598969553        _8">
            <a:extLst>
              <a:ext uri="{FF2B5EF4-FFF2-40B4-BE49-F238E27FC236}">
                <a16:creationId xmlns:a16="http://schemas.microsoft.com/office/drawing/2014/main" xmlns="" id="{02E46392-C89D-4627-993D-CE3A41A26359}"/>
              </a:ext>
            </a:extLst>
          </p:cNvPr>
          <p:cNvSpPr>
            <a:spLocks noChangeArrowheads="1"/>
          </p:cNvSpPr>
          <p:nvPr/>
        </p:nvSpPr>
        <p:spPr bwMode="auto">
          <a:xfrm>
            <a:off x="2886821" y="5639831"/>
            <a:ext cx="2086728" cy="45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★小</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巨人信用</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贷</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原创设计师QQ598969553        _9">
            <a:extLst>
              <a:ext uri="{FF2B5EF4-FFF2-40B4-BE49-F238E27FC236}">
                <a16:creationId xmlns:a16="http://schemas.microsoft.com/office/drawing/2014/main" xmlns="" id="{4BC7E60D-1C2D-4834-84C3-7BCC1D0D1B45}"/>
              </a:ext>
            </a:extLst>
          </p:cNvPr>
          <p:cNvSpPr>
            <a:spLocks noChangeArrowheads="1"/>
          </p:cNvSpPr>
          <p:nvPr/>
        </p:nvSpPr>
        <p:spPr bwMode="auto">
          <a:xfrm>
            <a:off x="1299302" y="2961089"/>
            <a:ext cx="1812423" cy="79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科技创客贷</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房</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抵快</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贷</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原创设计师QQ598969553        _10">
            <a:extLst>
              <a:ext uri="{FF2B5EF4-FFF2-40B4-BE49-F238E27FC236}">
                <a16:creationId xmlns:a16="http://schemas.microsoft.com/office/drawing/2014/main" xmlns="" id="{AE7097D6-68A3-4101-BAE6-EB70A45331EA}"/>
              </a:ext>
            </a:extLst>
          </p:cNvPr>
          <p:cNvSpPr/>
          <p:nvPr/>
        </p:nvSpPr>
        <p:spPr>
          <a:xfrm>
            <a:off x="4973549" y="3792806"/>
            <a:ext cx="1257320" cy="52357"/>
          </a:xfrm>
          <a:prstGeom prst="wedgeRectCallout">
            <a:avLst>
              <a:gd name="adj1" fmla="val -23398"/>
              <a:gd name="adj2" fmla="val 403291"/>
            </a:avLst>
          </a:prstGeom>
          <a:solidFill>
            <a:srgbClr val="0A1950"/>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25" name="原创设计师QQ598969553        _11">
            <a:extLst>
              <a:ext uri="{FF2B5EF4-FFF2-40B4-BE49-F238E27FC236}">
                <a16:creationId xmlns:a16="http://schemas.microsoft.com/office/drawing/2014/main" xmlns="" id="{2F5C888F-F471-4CCC-8452-F629A0B41411}"/>
              </a:ext>
            </a:extLst>
          </p:cNvPr>
          <p:cNvSpPr>
            <a:spLocks noChangeArrowheads="1"/>
          </p:cNvSpPr>
          <p:nvPr/>
        </p:nvSpPr>
        <p:spPr bwMode="auto">
          <a:xfrm>
            <a:off x="4897438" y="2627370"/>
            <a:ext cx="2085570" cy="119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新三板融资</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并购融资</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集中代收付</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业务</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原创设计师QQ598969553        _12">
            <a:extLst>
              <a:ext uri="{FF2B5EF4-FFF2-40B4-BE49-F238E27FC236}">
                <a16:creationId xmlns:a16="http://schemas.microsoft.com/office/drawing/2014/main" xmlns="" id="{A3C7F755-2D90-4287-98AD-6F84BAC64909}"/>
              </a:ext>
            </a:extLst>
          </p:cNvPr>
          <p:cNvSpPr/>
          <p:nvPr/>
        </p:nvSpPr>
        <p:spPr>
          <a:xfrm>
            <a:off x="6555234" y="5516420"/>
            <a:ext cx="1344005" cy="45719"/>
          </a:xfrm>
          <a:prstGeom prst="wedgeRectCallout">
            <a:avLst>
              <a:gd name="adj1" fmla="val -17526"/>
              <a:gd name="adj2" fmla="val -509465"/>
            </a:avLst>
          </a:prstGeom>
          <a:solidFill>
            <a:srgbClr val="AB0521"/>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27" name="原创设计师QQ598969553        _13">
            <a:extLst>
              <a:ext uri="{FF2B5EF4-FFF2-40B4-BE49-F238E27FC236}">
                <a16:creationId xmlns:a16="http://schemas.microsoft.com/office/drawing/2014/main" xmlns="" id="{95FD4383-A96D-4E57-A312-A86046D9FE34}"/>
              </a:ext>
            </a:extLst>
          </p:cNvPr>
          <p:cNvSpPr>
            <a:spLocks noChangeArrowheads="1"/>
          </p:cNvSpPr>
          <p:nvPr/>
        </p:nvSpPr>
        <p:spPr bwMode="auto">
          <a:xfrm>
            <a:off x="6471458" y="5636099"/>
            <a:ext cx="2855561" cy="82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综合授信方案</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资金</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托管</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8" name="原创设计师QQ598969553        _5">
            <a:extLst>
              <a:ext uri="{FF2B5EF4-FFF2-40B4-BE49-F238E27FC236}">
                <a16:creationId xmlns:a16="http://schemas.microsoft.com/office/drawing/2014/main" xmlns="" id="{86F4EAFA-FD7F-43C0-92DC-34918FF6C705}"/>
              </a:ext>
            </a:extLst>
          </p:cNvPr>
          <p:cNvGrpSpPr>
            <a:grpSpLocks/>
          </p:cNvGrpSpPr>
          <p:nvPr/>
        </p:nvGrpSpPr>
        <p:grpSpPr bwMode="auto">
          <a:xfrm>
            <a:off x="3075817" y="4241752"/>
            <a:ext cx="1216948" cy="978861"/>
            <a:chOff x="1214414" y="2904671"/>
            <a:chExt cx="1935848" cy="1512816"/>
          </a:xfrm>
        </p:grpSpPr>
        <p:sp>
          <p:nvSpPr>
            <p:cNvPr id="29" name="Oval 8">
              <a:extLst>
                <a:ext uri="{FF2B5EF4-FFF2-40B4-BE49-F238E27FC236}">
                  <a16:creationId xmlns:a16="http://schemas.microsoft.com/office/drawing/2014/main" xmlns="" id="{DA5F8614-93D7-44D7-B5E5-EC4DC597B13C}"/>
                </a:ext>
              </a:extLst>
            </p:cNvPr>
            <p:cNvSpPr>
              <a:spLocks noChangeArrowheads="1"/>
            </p:cNvSpPr>
            <p:nvPr/>
          </p:nvSpPr>
          <p:spPr bwMode="auto">
            <a:xfrm>
              <a:off x="1415152" y="2904671"/>
              <a:ext cx="1514918" cy="1512816"/>
            </a:xfrm>
            <a:prstGeom prst="ellipse">
              <a:avLst/>
            </a:prstGeom>
            <a:solidFill>
              <a:srgbClr val="0A1950"/>
            </a:solidFill>
            <a:ln w="76200">
              <a:solidFill>
                <a:srgbClr val="FFFFFF"/>
              </a:solidFill>
              <a:round/>
              <a:headEnd/>
              <a:tailEnd/>
            </a:ln>
            <a:effectLst>
              <a:outerShdw blurRad="127000" dist="38100" dir="8100000" algn="tr" rotWithShape="0">
                <a:prstClr val="black">
                  <a:alpha val="40000"/>
                </a:prstClr>
              </a:outerShdw>
            </a:effectLst>
          </p:spPr>
          <p:txBody>
            <a:bodyPr/>
            <a:lstStyle/>
            <a:p>
              <a:endParaRPr lang="zh-CN" altLang="en-US" sz="1400">
                <a:solidFill>
                  <a:schemeClr val="bg1"/>
                </a:solidFill>
                <a:latin typeface="微软雅黑" pitchFamily="34" charset="-122"/>
                <a:ea typeface="微软雅黑" pitchFamily="34" charset="-122"/>
              </a:endParaRPr>
            </a:p>
          </p:txBody>
        </p:sp>
        <p:sp>
          <p:nvSpPr>
            <p:cNvPr id="30" name="Text Box 9">
              <a:extLst>
                <a:ext uri="{FF2B5EF4-FFF2-40B4-BE49-F238E27FC236}">
                  <a16:creationId xmlns:a16="http://schemas.microsoft.com/office/drawing/2014/main" xmlns="" id="{3D9B503E-C60F-4DE1-BEAC-989B02500EE3}"/>
                </a:ext>
              </a:extLst>
            </p:cNvPr>
            <p:cNvSpPr txBox="1">
              <a:spLocks noChangeArrowheads="1"/>
            </p:cNvSpPr>
            <p:nvPr/>
          </p:nvSpPr>
          <p:spPr bwMode="auto">
            <a:xfrm>
              <a:off x="1214414" y="3351001"/>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成长期</a:t>
              </a:r>
            </a:p>
          </p:txBody>
        </p:sp>
      </p:grpSp>
      <p:grpSp>
        <p:nvGrpSpPr>
          <p:cNvPr id="31" name="原创设计师QQ598969553        _5">
            <a:extLst>
              <a:ext uri="{FF2B5EF4-FFF2-40B4-BE49-F238E27FC236}">
                <a16:creationId xmlns:a16="http://schemas.microsoft.com/office/drawing/2014/main" xmlns="" id="{EAA4E79F-2825-498E-B1F8-A98E3635B150}"/>
              </a:ext>
            </a:extLst>
          </p:cNvPr>
          <p:cNvGrpSpPr>
            <a:grpSpLocks/>
          </p:cNvGrpSpPr>
          <p:nvPr/>
        </p:nvGrpSpPr>
        <p:grpSpPr bwMode="auto">
          <a:xfrm>
            <a:off x="4763350" y="4243883"/>
            <a:ext cx="1216948" cy="978861"/>
            <a:chOff x="1214414" y="2904671"/>
            <a:chExt cx="1935848" cy="1512816"/>
          </a:xfrm>
        </p:grpSpPr>
        <p:sp>
          <p:nvSpPr>
            <p:cNvPr id="32" name="Oval 8">
              <a:extLst>
                <a:ext uri="{FF2B5EF4-FFF2-40B4-BE49-F238E27FC236}">
                  <a16:creationId xmlns:a16="http://schemas.microsoft.com/office/drawing/2014/main" xmlns="" id="{874D5747-03C9-457B-936F-F8700953810D}"/>
                </a:ext>
              </a:extLst>
            </p:cNvPr>
            <p:cNvSpPr>
              <a:spLocks noChangeArrowheads="1"/>
            </p:cNvSpPr>
            <p:nvPr/>
          </p:nvSpPr>
          <p:spPr bwMode="auto">
            <a:xfrm>
              <a:off x="1415152" y="2904671"/>
              <a:ext cx="1514918" cy="1512816"/>
            </a:xfrm>
            <a:prstGeom prst="ellipse">
              <a:avLst/>
            </a:prstGeom>
            <a:solidFill>
              <a:srgbClr val="AB0521"/>
            </a:solidFill>
            <a:ln w="76200">
              <a:solidFill>
                <a:srgbClr val="FFFFFF"/>
              </a:solidFill>
              <a:round/>
              <a:headEnd/>
              <a:tailEnd/>
            </a:ln>
            <a:effectLst>
              <a:outerShdw blurRad="127000" dist="38100" dir="8100000" algn="tr" rotWithShape="0">
                <a:prstClr val="black">
                  <a:alpha val="40000"/>
                </a:prstClr>
              </a:outerShdw>
            </a:effectLst>
          </p:spPr>
          <p:txBody>
            <a:bodyPr/>
            <a:lstStyle/>
            <a:p>
              <a:endParaRPr lang="zh-CN" altLang="en-US" sz="1400">
                <a:solidFill>
                  <a:schemeClr val="bg1"/>
                </a:solidFill>
                <a:latin typeface="微软雅黑" pitchFamily="34" charset="-122"/>
                <a:ea typeface="微软雅黑" pitchFamily="34" charset="-122"/>
              </a:endParaRPr>
            </a:p>
          </p:txBody>
        </p:sp>
        <p:sp>
          <p:nvSpPr>
            <p:cNvPr id="33" name="Text Box 9">
              <a:extLst>
                <a:ext uri="{FF2B5EF4-FFF2-40B4-BE49-F238E27FC236}">
                  <a16:creationId xmlns:a16="http://schemas.microsoft.com/office/drawing/2014/main" xmlns="" id="{64D5390A-3840-471D-A03B-4AD273FA89C4}"/>
                </a:ext>
              </a:extLst>
            </p:cNvPr>
            <p:cNvSpPr txBox="1">
              <a:spLocks noChangeArrowheads="1"/>
            </p:cNvSpPr>
            <p:nvPr/>
          </p:nvSpPr>
          <p:spPr bwMode="auto">
            <a:xfrm>
              <a:off x="1214414" y="336615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成熟期</a:t>
              </a:r>
            </a:p>
          </p:txBody>
        </p:sp>
      </p:grpSp>
      <p:grpSp>
        <p:nvGrpSpPr>
          <p:cNvPr id="34" name="原创设计师QQ598969553        _5">
            <a:extLst>
              <a:ext uri="{FF2B5EF4-FFF2-40B4-BE49-F238E27FC236}">
                <a16:creationId xmlns:a16="http://schemas.microsoft.com/office/drawing/2014/main" xmlns="" id="{CF2954D7-7FCE-4BB5-B6DC-A5B71F92F67B}"/>
              </a:ext>
            </a:extLst>
          </p:cNvPr>
          <p:cNvGrpSpPr>
            <a:grpSpLocks/>
          </p:cNvGrpSpPr>
          <p:nvPr/>
        </p:nvGrpSpPr>
        <p:grpSpPr bwMode="auto">
          <a:xfrm>
            <a:off x="6422928" y="4241754"/>
            <a:ext cx="1216948" cy="978861"/>
            <a:chOff x="1204687" y="2904671"/>
            <a:chExt cx="1935848" cy="1512816"/>
          </a:xfrm>
        </p:grpSpPr>
        <p:sp>
          <p:nvSpPr>
            <p:cNvPr id="35" name="Oval 8">
              <a:extLst>
                <a:ext uri="{FF2B5EF4-FFF2-40B4-BE49-F238E27FC236}">
                  <a16:creationId xmlns:a16="http://schemas.microsoft.com/office/drawing/2014/main" xmlns="" id="{AFBD50DD-30CE-427C-8B96-1FE73E278DC1}"/>
                </a:ext>
              </a:extLst>
            </p:cNvPr>
            <p:cNvSpPr>
              <a:spLocks noChangeArrowheads="1"/>
            </p:cNvSpPr>
            <p:nvPr/>
          </p:nvSpPr>
          <p:spPr bwMode="auto">
            <a:xfrm>
              <a:off x="1415152" y="2904671"/>
              <a:ext cx="1514918" cy="1512816"/>
            </a:xfrm>
            <a:prstGeom prst="ellipse">
              <a:avLst/>
            </a:prstGeom>
            <a:solidFill>
              <a:srgbClr val="0A1950"/>
            </a:solidFill>
            <a:ln w="76200">
              <a:solidFill>
                <a:srgbClr val="FFFFFF"/>
              </a:solidFill>
              <a:round/>
              <a:headEnd/>
              <a:tailEnd/>
            </a:ln>
            <a:effectLst>
              <a:outerShdw blurRad="127000" dist="38100" dir="8100000" algn="tr" rotWithShape="0">
                <a:prstClr val="black">
                  <a:alpha val="40000"/>
                </a:prstClr>
              </a:outerShdw>
            </a:effectLst>
          </p:spPr>
          <p:txBody>
            <a:bodyPr/>
            <a:lstStyle/>
            <a:p>
              <a:endParaRPr lang="zh-CN" altLang="en-US" sz="1400">
                <a:solidFill>
                  <a:schemeClr val="bg1"/>
                </a:solidFill>
                <a:latin typeface="微软雅黑" pitchFamily="34" charset="-122"/>
                <a:ea typeface="微软雅黑" pitchFamily="34" charset="-122"/>
              </a:endParaRPr>
            </a:p>
          </p:txBody>
        </p:sp>
        <p:sp>
          <p:nvSpPr>
            <p:cNvPr id="36" name="Text Box 9">
              <a:extLst>
                <a:ext uri="{FF2B5EF4-FFF2-40B4-BE49-F238E27FC236}">
                  <a16:creationId xmlns:a16="http://schemas.microsoft.com/office/drawing/2014/main" xmlns="" id="{7DE12767-D034-4143-BC74-CC918B0BEDC8}"/>
                </a:ext>
              </a:extLst>
            </p:cNvPr>
            <p:cNvSpPr txBox="1">
              <a:spLocks noChangeArrowheads="1"/>
            </p:cNvSpPr>
            <p:nvPr/>
          </p:nvSpPr>
          <p:spPr bwMode="auto">
            <a:xfrm>
              <a:off x="1204687" y="3369447"/>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稳定期</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52026" y="1029640"/>
            <a:ext cx="1555750" cy="1555750"/>
          </a:xfrm>
          <a:prstGeom prst="rect">
            <a:avLst/>
          </a:prstGeom>
        </p:spPr>
      </p:pic>
    </p:spTree>
    <p:extLst>
      <p:ext uri="{BB962C8B-B14F-4D97-AF65-F5344CB8AC3E}">
        <p14:creationId xmlns:p14="http://schemas.microsoft.com/office/powerpoint/2010/main" val="16163559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 calcmode="lin" valueType="num">
                                      <p:cBhvr>
                                        <p:cTn id="13"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2" presetClass="entr" presetSubtype="1"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32" presetClass="emph" presetSubtype="0" fill="hold" grpId="1" nodeType="afterEffect">
                                  <p:stCondLst>
                                    <p:cond delay="0"/>
                                  </p:stCondLst>
                                  <p:childTnLst>
                                    <p:animRot by="120000">
                                      <p:cBhvr>
                                        <p:cTn id="22" dur="50" fill="hold">
                                          <p:stCondLst>
                                            <p:cond delay="0"/>
                                          </p:stCondLst>
                                        </p:cTn>
                                        <p:tgtEl>
                                          <p:spTgt spid="21"/>
                                        </p:tgtEl>
                                        <p:attrNameLst>
                                          <p:attrName>r</p:attrName>
                                        </p:attrNameLst>
                                      </p:cBhvr>
                                    </p:animRot>
                                    <p:animRot by="-240000">
                                      <p:cBhvr>
                                        <p:cTn id="23" dur="100" fill="hold">
                                          <p:stCondLst>
                                            <p:cond delay="100"/>
                                          </p:stCondLst>
                                        </p:cTn>
                                        <p:tgtEl>
                                          <p:spTgt spid="21"/>
                                        </p:tgtEl>
                                        <p:attrNameLst>
                                          <p:attrName>r</p:attrName>
                                        </p:attrNameLst>
                                      </p:cBhvr>
                                    </p:animRot>
                                    <p:animRot by="240000">
                                      <p:cBhvr>
                                        <p:cTn id="24" dur="100" fill="hold">
                                          <p:stCondLst>
                                            <p:cond delay="200"/>
                                          </p:stCondLst>
                                        </p:cTn>
                                        <p:tgtEl>
                                          <p:spTgt spid="21"/>
                                        </p:tgtEl>
                                        <p:attrNameLst>
                                          <p:attrName>r</p:attrName>
                                        </p:attrNameLst>
                                      </p:cBhvr>
                                    </p:animRot>
                                    <p:animRot by="-240000">
                                      <p:cBhvr>
                                        <p:cTn id="25" dur="100" fill="hold">
                                          <p:stCondLst>
                                            <p:cond delay="300"/>
                                          </p:stCondLst>
                                        </p:cTn>
                                        <p:tgtEl>
                                          <p:spTgt spid="21"/>
                                        </p:tgtEl>
                                        <p:attrNameLst>
                                          <p:attrName>r</p:attrName>
                                        </p:attrNameLst>
                                      </p:cBhvr>
                                    </p:animRot>
                                    <p:animRot by="120000">
                                      <p:cBhvr>
                                        <p:cTn id="26" dur="100" fill="hold">
                                          <p:stCondLst>
                                            <p:cond delay="400"/>
                                          </p:stCondLst>
                                        </p:cTn>
                                        <p:tgtEl>
                                          <p:spTgt spid="21"/>
                                        </p:tgtEl>
                                        <p:attrNameLst>
                                          <p:attrName>r</p:attrName>
                                        </p:attrNameLst>
                                      </p:cBhvr>
                                    </p:animRot>
                                  </p:childTnLst>
                                </p:cTn>
                              </p:par>
                            </p:childTnLst>
                          </p:cTn>
                        </p:par>
                        <p:par>
                          <p:cTn id="27" fill="hold">
                            <p:stCondLst>
                              <p:cond delay="2500"/>
                            </p:stCondLst>
                            <p:childTnLst>
                              <p:par>
                                <p:cTn id="28" presetID="18" presetClass="entr" presetSubtype="9"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strips(upLeft)">
                                      <p:cBhvr>
                                        <p:cTn id="30" dur="500"/>
                                        <p:tgtEl>
                                          <p:spTgt spid="23"/>
                                        </p:tgtEl>
                                      </p:cBhvr>
                                    </p:animEffect>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32" presetClass="emph" presetSubtype="0" fill="hold" grpId="1" nodeType="afterEffect">
                                  <p:stCondLst>
                                    <p:cond delay="0"/>
                                  </p:stCondLst>
                                  <p:childTnLst>
                                    <p:animRot by="120000">
                                      <p:cBhvr>
                                        <p:cTn id="38" dur="50" fill="hold">
                                          <p:stCondLst>
                                            <p:cond delay="0"/>
                                          </p:stCondLst>
                                        </p:cTn>
                                        <p:tgtEl>
                                          <p:spTgt spid="20"/>
                                        </p:tgtEl>
                                        <p:attrNameLst>
                                          <p:attrName>r</p:attrName>
                                        </p:attrNameLst>
                                      </p:cBhvr>
                                    </p:animRot>
                                    <p:animRot by="-240000">
                                      <p:cBhvr>
                                        <p:cTn id="39" dur="100" fill="hold">
                                          <p:stCondLst>
                                            <p:cond delay="100"/>
                                          </p:stCondLst>
                                        </p:cTn>
                                        <p:tgtEl>
                                          <p:spTgt spid="20"/>
                                        </p:tgtEl>
                                        <p:attrNameLst>
                                          <p:attrName>r</p:attrName>
                                        </p:attrNameLst>
                                      </p:cBhvr>
                                    </p:animRot>
                                    <p:animRot by="240000">
                                      <p:cBhvr>
                                        <p:cTn id="40" dur="100" fill="hold">
                                          <p:stCondLst>
                                            <p:cond delay="200"/>
                                          </p:stCondLst>
                                        </p:cTn>
                                        <p:tgtEl>
                                          <p:spTgt spid="20"/>
                                        </p:tgtEl>
                                        <p:attrNameLst>
                                          <p:attrName>r</p:attrName>
                                        </p:attrNameLst>
                                      </p:cBhvr>
                                    </p:animRot>
                                    <p:animRot by="-240000">
                                      <p:cBhvr>
                                        <p:cTn id="41" dur="100" fill="hold">
                                          <p:stCondLst>
                                            <p:cond delay="300"/>
                                          </p:stCondLst>
                                        </p:cTn>
                                        <p:tgtEl>
                                          <p:spTgt spid="20"/>
                                        </p:tgtEl>
                                        <p:attrNameLst>
                                          <p:attrName>r</p:attrName>
                                        </p:attrNameLst>
                                      </p:cBhvr>
                                    </p:animRot>
                                    <p:animRot by="120000">
                                      <p:cBhvr>
                                        <p:cTn id="42" dur="100" fill="hold">
                                          <p:stCondLst>
                                            <p:cond delay="400"/>
                                          </p:stCondLst>
                                        </p:cTn>
                                        <p:tgtEl>
                                          <p:spTgt spid="20"/>
                                        </p:tgtEl>
                                        <p:attrNameLst>
                                          <p:attrName>r</p:attrName>
                                        </p:attrNameLst>
                                      </p:cBhvr>
                                    </p:animRot>
                                  </p:childTnLst>
                                </p:cTn>
                              </p:par>
                            </p:childTnLst>
                          </p:cTn>
                        </p:par>
                        <p:par>
                          <p:cTn id="43" fill="hold">
                            <p:stCondLst>
                              <p:cond delay="4000"/>
                            </p:stCondLst>
                            <p:childTnLst>
                              <p:par>
                                <p:cTn id="44" presetID="18" presetClass="entr" presetSubtype="9"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trips(upLeft)">
                                      <p:cBhvr>
                                        <p:cTn id="46" dur="500"/>
                                        <p:tgtEl>
                                          <p:spTgt spid="22"/>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0-#ppt_h/2"/>
                                          </p:val>
                                        </p:tav>
                                        <p:tav tm="100000">
                                          <p:val>
                                            <p:strVal val="#ppt_y"/>
                                          </p:val>
                                        </p:tav>
                                      </p:tavLst>
                                    </p:anim>
                                  </p:childTnLst>
                                </p:cTn>
                              </p:par>
                            </p:childTnLst>
                          </p:cTn>
                        </p:par>
                        <p:par>
                          <p:cTn id="52" fill="hold">
                            <p:stCondLst>
                              <p:cond delay="5000"/>
                            </p:stCondLst>
                            <p:childTnLst>
                              <p:par>
                                <p:cTn id="53" presetID="32" presetClass="emph" presetSubtype="0" fill="hold" grpId="1" nodeType="afterEffect">
                                  <p:stCondLst>
                                    <p:cond delay="0"/>
                                  </p:stCondLst>
                                  <p:childTnLst>
                                    <p:animRot by="120000">
                                      <p:cBhvr>
                                        <p:cTn id="54" dur="50" fill="hold">
                                          <p:stCondLst>
                                            <p:cond delay="0"/>
                                          </p:stCondLst>
                                        </p:cTn>
                                        <p:tgtEl>
                                          <p:spTgt spid="24"/>
                                        </p:tgtEl>
                                        <p:attrNameLst>
                                          <p:attrName>r</p:attrName>
                                        </p:attrNameLst>
                                      </p:cBhvr>
                                    </p:animRot>
                                    <p:animRot by="-240000">
                                      <p:cBhvr>
                                        <p:cTn id="55" dur="100" fill="hold">
                                          <p:stCondLst>
                                            <p:cond delay="100"/>
                                          </p:stCondLst>
                                        </p:cTn>
                                        <p:tgtEl>
                                          <p:spTgt spid="24"/>
                                        </p:tgtEl>
                                        <p:attrNameLst>
                                          <p:attrName>r</p:attrName>
                                        </p:attrNameLst>
                                      </p:cBhvr>
                                    </p:animRot>
                                    <p:animRot by="240000">
                                      <p:cBhvr>
                                        <p:cTn id="56" dur="100" fill="hold">
                                          <p:stCondLst>
                                            <p:cond delay="200"/>
                                          </p:stCondLst>
                                        </p:cTn>
                                        <p:tgtEl>
                                          <p:spTgt spid="24"/>
                                        </p:tgtEl>
                                        <p:attrNameLst>
                                          <p:attrName>r</p:attrName>
                                        </p:attrNameLst>
                                      </p:cBhvr>
                                    </p:animRot>
                                    <p:animRot by="-240000">
                                      <p:cBhvr>
                                        <p:cTn id="57" dur="100" fill="hold">
                                          <p:stCondLst>
                                            <p:cond delay="300"/>
                                          </p:stCondLst>
                                        </p:cTn>
                                        <p:tgtEl>
                                          <p:spTgt spid="24"/>
                                        </p:tgtEl>
                                        <p:attrNameLst>
                                          <p:attrName>r</p:attrName>
                                        </p:attrNameLst>
                                      </p:cBhvr>
                                    </p:animRot>
                                    <p:animRot by="120000">
                                      <p:cBhvr>
                                        <p:cTn id="58" dur="100" fill="hold">
                                          <p:stCondLst>
                                            <p:cond delay="400"/>
                                          </p:stCondLst>
                                        </p:cTn>
                                        <p:tgtEl>
                                          <p:spTgt spid="24"/>
                                        </p:tgtEl>
                                        <p:attrNameLst>
                                          <p:attrName>r</p:attrName>
                                        </p:attrNameLst>
                                      </p:cBhvr>
                                    </p:animRot>
                                  </p:childTnLst>
                                </p:cTn>
                              </p:par>
                            </p:childTnLst>
                          </p:cTn>
                        </p:par>
                        <p:par>
                          <p:cTn id="59" fill="hold">
                            <p:stCondLst>
                              <p:cond delay="5500"/>
                            </p:stCondLst>
                            <p:childTnLst>
                              <p:par>
                                <p:cTn id="60" presetID="18" presetClass="entr" presetSubtype="9"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strips(upLeft)">
                                      <p:cBhvr>
                                        <p:cTn id="62" dur="500"/>
                                        <p:tgtEl>
                                          <p:spTgt spid="25"/>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32" presetClass="emph" presetSubtype="0" fill="hold" grpId="1" nodeType="afterEffect">
                                  <p:stCondLst>
                                    <p:cond delay="0"/>
                                  </p:stCondLst>
                                  <p:childTnLst>
                                    <p:animRot by="120000">
                                      <p:cBhvr>
                                        <p:cTn id="70" dur="50" fill="hold">
                                          <p:stCondLst>
                                            <p:cond delay="0"/>
                                          </p:stCondLst>
                                        </p:cTn>
                                        <p:tgtEl>
                                          <p:spTgt spid="26"/>
                                        </p:tgtEl>
                                        <p:attrNameLst>
                                          <p:attrName>r</p:attrName>
                                        </p:attrNameLst>
                                      </p:cBhvr>
                                    </p:animRot>
                                    <p:animRot by="-240000">
                                      <p:cBhvr>
                                        <p:cTn id="71" dur="100" fill="hold">
                                          <p:stCondLst>
                                            <p:cond delay="100"/>
                                          </p:stCondLst>
                                        </p:cTn>
                                        <p:tgtEl>
                                          <p:spTgt spid="26"/>
                                        </p:tgtEl>
                                        <p:attrNameLst>
                                          <p:attrName>r</p:attrName>
                                        </p:attrNameLst>
                                      </p:cBhvr>
                                    </p:animRot>
                                    <p:animRot by="240000">
                                      <p:cBhvr>
                                        <p:cTn id="72" dur="100" fill="hold">
                                          <p:stCondLst>
                                            <p:cond delay="200"/>
                                          </p:stCondLst>
                                        </p:cTn>
                                        <p:tgtEl>
                                          <p:spTgt spid="26"/>
                                        </p:tgtEl>
                                        <p:attrNameLst>
                                          <p:attrName>r</p:attrName>
                                        </p:attrNameLst>
                                      </p:cBhvr>
                                    </p:animRot>
                                    <p:animRot by="-240000">
                                      <p:cBhvr>
                                        <p:cTn id="73" dur="100" fill="hold">
                                          <p:stCondLst>
                                            <p:cond delay="300"/>
                                          </p:stCondLst>
                                        </p:cTn>
                                        <p:tgtEl>
                                          <p:spTgt spid="26"/>
                                        </p:tgtEl>
                                        <p:attrNameLst>
                                          <p:attrName>r</p:attrName>
                                        </p:attrNameLst>
                                      </p:cBhvr>
                                    </p:animRot>
                                    <p:animRot by="120000">
                                      <p:cBhvr>
                                        <p:cTn id="74" dur="100" fill="hold">
                                          <p:stCondLst>
                                            <p:cond delay="400"/>
                                          </p:stCondLst>
                                        </p:cTn>
                                        <p:tgtEl>
                                          <p:spTgt spid="26"/>
                                        </p:tgtEl>
                                        <p:attrNameLst>
                                          <p:attrName>r</p:attrName>
                                        </p:attrNameLst>
                                      </p:cBhvr>
                                    </p:animRot>
                                  </p:childTnLst>
                                </p:cTn>
                              </p:par>
                            </p:childTnLst>
                          </p:cTn>
                        </p:par>
                        <p:par>
                          <p:cTn id="75" fill="hold">
                            <p:stCondLst>
                              <p:cond delay="7000"/>
                            </p:stCondLst>
                            <p:childTnLst>
                              <p:par>
                                <p:cTn id="76" presetID="18" presetClass="entr" presetSubtype="9"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strips(upLeft)">
                                      <p:cBhvr>
                                        <p:cTn id="78" dur="500"/>
                                        <p:tgtEl>
                                          <p:spTgt spid="27"/>
                                        </p:tgtEl>
                                      </p:cBhvr>
                                    </p:animEffect>
                                  </p:childTnLst>
                                </p:cTn>
                              </p:par>
                            </p:childTnLst>
                          </p:cTn>
                        </p:par>
                        <p:par>
                          <p:cTn id="79" fill="hold">
                            <p:stCondLst>
                              <p:cond delay="7500"/>
                            </p:stCondLst>
                            <p:childTnLst>
                              <p:par>
                                <p:cTn id="80" presetID="15" presetClass="entr" presetSubtype="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p:cTn id="82" dur="1000" fill="hold"/>
                                        <p:tgtEl>
                                          <p:spTgt spid="28"/>
                                        </p:tgtEl>
                                        <p:attrNameLst>
                                          <p:attrName>ppt_w</p:attrName>
                                        </p:attrNameLst>
                                      </p:cBhvr>
                                      <p:tavLst>
                                        <p:tav tm="0">
                                          <p:val>
                                            <p:fltVal val="0"/>
                                          </p:val>
                                        </p:tav>
                                        <p:tav tm="100000">
                                          <p:val>
                                            <p:strVal val="#ppt_w"/>
                                          </p:val>
                                        </p:tav>
                                      </p:tavLst>
                                    </p:anim>
                                    <p:anim calcmode="lin" valueType="num">
                                      <p:cBhvr>
                                        <p:cTn id="83" dur="1000" fill="hold"/>
                                        <p:tgtEl>
                                          <p:spTgt spid="28"/>
                                        </p:tgtEl>
                                        <p:attrNameLst>
                                          <p:attrName>ppt_h</p:attrName>
                                        </p:attrNameLst>
                                      </p:cBhvr>
                                      <p:tavLst>
                                        <p:tav tm="0">
                                          <p:val>
                                            <p:fltVal val="0"/>
                                          </p:val>
                                        </p:tav>
                                        <p:tav tm="100000">
                                          <p:val>
                                            <p:strVal val="#ppt_h"/>
                                          </p:val>
                                        </p:tav>
                                      </p:tavLst>
                                    </p:anim>
                                    <p:anim calcmode="lin" valueType="num">
                                      <p:cBhvr>
                                        <p:cTn id="84"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par>
                          <p:cTn id="86" fill="hold">
                            <p:stCondLst>
                              <p:cond delay="8500"/>
                            </p:stCondLst>
                            <p:childTnLst>
                              <p:par>
                                <p:cTn id="87" presetID="15" presetClass="entr" presetSubtype="0" fill="hold"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1000" fill="hold"/>
                                        <p:tgtEl>
                                          <p:spTgt spid="31"/>
                                        </p:tgtEl>
                                        <p:attrNameLst>
                                          <p:attrName>ppt_w</p:attrName>
                                        </p:attrNameLst>
                                      </p:cBhvr>
                                      <p:tavLst>
                                        <p:tav tm="0">
                                          <p:val>
                                            <p:fltVal val="0"/>
                                          </p:val>
                                        </p:tav>
                                        <p:tav tm="100000">
                                          <p:val>
                                            <p:strVal val="#ppt_w"/>
                                          </p:val>
                                        </p:tav>
                                      </p:tavLst>
                                    </p:anim>
                                    <p:anim calcmode="lin" valueType="num">
                                      <p:cBhvr>
                                        <p:cTn id="90" dur="1000" fill="hold"/>
                                        <p:tgtEl>
                                          <p:spTgt spid="31"/>
                                        </p:tgtEl>
                                        <p:attrNameLst>
                                          <p:attrName>ppt_h</p:attrName>
                                        </p:attrNameLst>
                                      </p:cBhvr>
                                      <p:tavLst>
                                        <p:tav tm="0">
                                          <p:val>
                                            <p:fltVal val="0"/>
                                          </p:val>
                                        </p:tav>
                                        <p:tav tm="100000">
                                          <p:val>
                                            <p:strVal val="#ppt_h"/>
                                          </p:val>
                                        </p:tav>
                                      </p:tavLst>
                                    </p:anim>
                                    <p:anim calcmode="lin" valueType="num">
                                      <p:cBhvr>
                                        <p:cTn id="91"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93" fill="hold">
                            <p:stCondLst>
                              <p:cond delay="9500"/>
                            </p:stCondLst>
                            <p:childTnLst>
                              <p:par>
                                <p:cTn id="94" presetID="15" presetClass="entr" presetSubtype="0" fill="hold" nodeType="after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1000" fill="hold"/>
                                        <p:tgtEl>
                                          <p:spTgt spid="34"/>
                                        </p:tgtEl>
                                        <p:attrNameLst>
                                          <p:attrName>ppt_w</p:attrName>
                                        </p:attrNameLst>
                                      </p:cBhvr>
                                      <p:tavLst>
                                        <p:tav tm="0">
                                          <p:val>
                                            <p:fltVal val="0"/>
                                          </p:val>
                                        </p:tav>
                                        <p:tav tm="100000">
                                          <p:val>
                                            <p:strVal val="#ppt_w"/>
                                          </p:val>
                                        </p:tav>
                                      </p:tavLst>
                                    </p:anim>
                                    <p:anim calcmode="lin" valueType="num">
                                      <p:cBhvr>
                                        <p:cTn id="97" dur="1000" fill="hold"/>
                                        <p:tgtEl>
                                          <p:spTgt spid="34"/>
                                        </p:tgtEl>
                                        <p:attrNameLst>
                                          <p:attrName>ppt_h</p:attrName>
                                        </p:attrNameLst>
                                      </p:cBhvr>
                                      <p:tavLst>
                                        <p:tav tm="0">
                                          <p:val>
                                            <p:fltVal val="0"/>
                                          </p:val>
                                        </p:tav>
                                        <p:tav tm="100000">
                                          <p:val>
                                            <p:strVal val="#ppt_h"/>
                                          </p:val>
                                        </p:tav>
                                      </p:tavLst>
                                    </p:anim>
                                    <p:anim calcmode="lin" valueType="num">
                                      <p:cBhvr>
                                        <p:cTn id="98"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0" grpId="1" animBg="1"/>
      <p:bldP spid="21" grpId="0" animBg="1"/>
      <p:bldP spid="21" grpId="1" animBg="1"/>
      <p:bldP spid="22" grpId="0"/>
      <p:bldP spid="23" grpId="0"/>
      <p:bldP spid="24" grpId="0" animBg="1"/>
      <p:bldP spid="24" grpId="1" animBg="1"/>
      <p:bldP spid="25" grpId="0"/>
      <p:bldP spid="26" grpId="0" animBg="1"/>
      <p:bldP spid="26" grpId="1"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766" y="2"/>
            <a:ext cx="9159766" cy="538479"/>
          </a:xfrm>
          <a:prstGeom prst="rect">
            <a:avLst/>
          </a:prstGeom>
          <a:gradFill flip="none" rotWithShape="1">
            <a:gsLst>
              <a:gs pos="0">
                <a:schemeClr val="bg1">
                  <a:lumMod val="50000"/>
                </a:schemeClr>
              </a:gs>
              <a:gs pos="26000">
                <a:schemeClr val="dk1">
                  <a:tint val="37000"/>
                  <a:satMod val="300000"/>
                </a:schemeClr>
              </a:gs>
              <a:gs pos="100000">
                <a:schemeClr val="dk1">
                  <a:tint val="15000"/>
                  <a:satMod val="350000"/>
                </a:schemeClr>
              </a:gs>
            </a:gsLst>
            <a:lin ang="10800000" scaled="1"/>
            <a:tileRect/>
          </a:gradFill>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latin typeface="微软雅黑" panose="020B0503020204020204" pitchFamily="34" charset="-122"/>
              <a:ea typeface="微软雅黑" panose="020B0503020204020204" pitchFamily="34" charset="-122"/>
            </a:endParaRPr>
          </a:p>
        </p:txBody>
      </p:sp>
      <p:sp>
        <p:nvSpPr>
          <p:cNvPr id="68" name="AutoShape 34"/>
          <p:cNvSpPr>
            <a:spLocks noChangeArrowheads="1"/>
          </p:cNvSpPr>
          <p:nvPr/>
        </p:nvSpPr>
        <p:spPr bwMode="auto">
          <a:xfrm>
            <a:off x="183198" y="142398"/>
            <a:ext cx="792162" cy="792163"/>
          </a:xfrm>
          <a:prstGeom prst="diamond">
            <a:avLst/>
          </a:prstGeom>
          <a:solidFill>
            <a:srgbClr val="C00000"/>
          </a:solidFill>
          <a:ln>
            <a:noFill/>
          </a:ln>
          <a:effectLst>
            <a:outerShdw sy="50000" rotWithShape="0">
              <a:srgbClr val="808080">
                <a:alpha val="50000"/>
              </a:srgbClr>
            </a:outerShdw>
          </a:effectLst>
          <a:extLst/>
        </p:spPr>
        <p:txBody>
          <a:bodyPr wrap="none" anchor="ctr"/>
          <a:lstStyle>
            <a:lvl1pPr eaLnBrk="0" hangingPunct="0">
              <a:spcBef>
                <a:spcPct val="20000"/>
              </a:spcBef>
              <a:defRPr>
                <a:solidFill>
                  <a:srgbClr val="5F5F5F"/>
                </a:solidFill>
                <a:latin typeface="华文细黑" pitchFamily="2" charset="-122"/>
                <a:ea typeface="华文细黑" pitchFamily="2" charset="-122"/>
              </a:defRPr>
            </a:lvl1pPr>
            <a:lvl2pPr marL="742950" indent="-285750" eaLnBrk="0" hangingPunct="0">
              <a:spcBef>
                <a:spcPct val="20000"/>
              </a:spcBef>
              <a:buChar char="–"/>
              <a:defRPr>
                <a:solidFill>
                  <a:srgbClr val="5F5F5F"/>
                </a:solidFill>
                <a:latin typeface="华文细黑" pitchFamily="2" charset="-122"/>
                <a:ea typeface="华文细黑" pitchFamily="2" charset="-122"/>
              </a:defRPr>
            </a:lvl2pPr>
            <a:lvl3pPr marL="1143000" indent="-228600" eaLnBrk="0" hangingPunct="0">
              <a:spcBef>
                <a:spcPct val="20000"/>
              </a:spcBef>
              <a:buChar char="•"/>
              <a:defRPr>
                <a:solidFill>
                  <a:srgbClr val="5F5F5F"/>
                </a:solidFill>
                <a:latin typeface="华文细黑" pitchFamily="2" charset="-122"/>
                <a:ea typeface="华文细黑" pitchFamily="2" charset="-122"/>
              </a:defRPr>
            </a:lvl3pPr>
            <a:lvl4pPr marL="1600200" indent="-228600" eaLnBrk="0" hangingPunct="0">
              <a:spcBef>
                <a:spcPct val="20000"/>
              </a:spcBef>
              <a:buChar char="–"/>
              <a:defRPr>
                <a:solidFill>
                  <a:srgbClr val="5F5F5F"/>
                </a:solidFill>
                <a:latin typeface="华文细黑" pitchFamily="2" charset="-122"/>
                <a:ea typeface="华文细黑" pitchFamily="2" charset="-122"/>
              </a:defRPr>
            </a:lvl4pPr>
            <a:lvl5pPr marL="2057400" indent="-228600" eaLnBrk="0" hangingPunct="0">
              <a:spcBef>
                <a:spcPct val="20000"/>
              </a:spcBef>
              <a:buChar char="»"/>
              <a:defRPr>
                <a:solidFill>
                  <a:srgbClr val="5F5F5F"/>
                </a:solidFill>
                <a:latin typeface="华文细黑" pitchFamily="2" charset="-122"/>
                <a:ea typeface="华文细黑" pitchFamily="2" charset="-122"/>
              </a:defRPr>
            </a:lvl5pPr>
            <a:lvl6pPr marL="25146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6pPr>
            <a:lvl7pPr marL="29718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7pPr>
            <a:lvl8pPr marL="34290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8pPr>
            <a:lvl9pPr marL="38862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9pPr>
          </a:lstStyle>
          <a:p>
            <a:pPr algn="ctr">
              <a:spcBef>
                <a:spcPct val="0"/>
              </a:spcBef>
            </a:pPr>
            <a:r>
              <a:rPr lang="en-US" altLang="zh-CN" sz="2000" b="1" dirty="0">
                <a:solidFill>
                  <a:schemeClr val="bg1"/>
                </a:solidFill>
                <a:latin typeface="微软雅黑" panose="020B0503020204020204" pitchFamily="34" charset="-122"/>
                <a:ea typeface="微软雅黑" panose="020B0503020204020204" pitchFamily="34" charset="-122"/>
              </a:rPr>
              <a:t>01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53438" y="482737"/>
            <a:ext cx="5174597" cy="461665"/>
          </a:xfrm>
          <a:prstGeom prst="rect">
            <a:avLst/>
          </a:prstGeom>
          <a:noFill/>
        </p:spPr>
        <p:txBody>
          <a:bodyPr wrap="square" rtlCol="0">
            <a:spAutoFit/>
          </a:bodyPr>
          <a:lstStyle/>
          <a:p>
            <a:r>
              <a:rPr kumimoji="1" lang="zh-CN" altLang="en-US" sz="24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上海中小微企业政策性融资担保基金</a:t>
            </a:r>
            <a:endParaRPr kumimoji="1" lang="zh-CN" altLang="en-US" sz="2400" b="1" i="0"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 name="Group 2"/>
          <p:cNvGrpSpPr/>
          <p:nvPr/>
        </p:nvGrpSpPr>
        <p:grpSpPr>
          <a:xfrm>
            <a:off x="7538110" y="-438449"/>
            <a:ext cx="1830649" cy="1953855"/>
            <a:chOff x="4302918" y="1780212"/>
            <a:chExt cx="3549651" cy="3687762"/>
          </a:xfrm>
        </p:grpSpPr>
        <p:sp>
          <p:nvSpPr>
            <p:cNvPr id="14" name="Freeform 39"/>
            <p:cNvSpPr>
              <a:spLocks/>
            </p:cNvSpPr>
            <p:nvPr/>
          </p:nvSpPr>
          <p:spPr bwMode="auto">
            <a:xfrm>
              <a:off x="4842668" y="3029574"/>
              <a:ext cx="34925" cy="49212"/>
            </a:xfrm>
            <a:custGeom>
              <a:avLst/>
              <a:gdLst>
                <a:gd name="T0" fmla="*/ 9 w 25"/>
                <a:gd name="T1" fmla="*/ 0 h 35"/>
                <a:gd name="T2" fmla="*/ 1 w 25"/>
                <a:gd name="T3" fmla="*/ 24 h 35"/>
                <a:gd name="T4" fmla="*/ 6 w 25"/>
                <a:gd name="T5" fmla="*/ 34 h 35"/>
                <a:gd name="T6" fmla="*/ 9 w 25"/>
                <a:gd name="T7" fmla="*/ 35 h 35"/>
                <a:gd name="T8" fmla="*/ 16 w 25"/>
                <a:gd name="T9" fmla="*/ 29 h 35"/>
                <a:gd name="T10" fmla="*/ 25 w 25"/>
                <a:gd name="T11" fmla="*/ 4 h 35"/>
                <a:gd name="T12" fmla="*/ 9 w 2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5" h="35">
                  <a:moveTo>
                    <a:pt x="9" y="0"/>
                  </a:moveTo>
                  <a:cubicBezTo>
                    <a:pt x="6" y="8"/>
                    <a:pt x="4" y="16"/>
                    <a:pt x="1" y="24"/>
                  </a:cubicBezTo>
                  <a:cubicBezTo>
                    <a:pt x="0" y="29"/>
                    <a:pt x="2" y="33"/>
                    <a:pt x="6" y="34"/>
                  </a:cubicBezTo>
                  <a:cubicBezTo>
                    <a:pt x="7" y="35"/>
                    <a:pt x="8" y="35"/>
                    <a:pt x="9" y="35"/>
                  </a:cubicBezTo>
                  <a:cubicBezTo>
                    <a:pt x="12" y="35"/>
                    <a:pt x="15" y="32"/>
                    <a:pt x="16" y="29"/>
                  </a:cubicBezTo>
                  <a:cubicBezTo>
                    <a:pt x="19" y="21"/>
                    <a:pt x="22" y="13"/>
                    <a:pt x="25" y="4"/>
                  </a:cubicBezTo>
                  <a:cubicBezTo>
                    <a:pt x="20" y="2"/>
                    <a:pt x="15" y="0"/>
                    <a:pt x="9" y="0"/>
                  </a:cubicBezTo>
                </a:path>
              </a:pathLst>
            </a:custGeom>
            <a:solidFill>
              <a:srgbClr val="44546A">
                <a:lumMod val="20000"/>
                <a:lumOff val="80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5" name="Freeform 40"/>
            <p:cNvSpPr>
              <a:spLocks/>
            </p:cNvSpPr>
            <p:nvPr/>
          </p:nvSpPr>
          <p:spPr bwMode="auto">
            <a:xfrm>
              <a:off x="6119018" y="2099299"/>
              <a:ext cx="49213" cy="22225"/>
            </a:xfrm>
            <a:custGeom>
              <a:avLst/>
              <a:gdLst>
                <a:gd name="T0" fmla="*/ 26 w 34"/>
                <a:gd name="T1" fmla="*/ 0 h 16"/>
                <a:gd name="T2" fmla="*/ 1 w 34"/>
                <a:gd name="T3" fmla="*/ 0 h 16"/>
                <a:gd name="T4" fmla="*/ 0 w 34"/>
                <a:gd name="T5" fmla="*/ 8 h 16"/>
                <a:gd name="T6" fmla="*/ 1 w 34"/>
                <a:gd name="T7" fmla="*/ 16 h 16"/>
                <a:gd name="T8" fmla="*/ 26 w 34"/>
                <a:gd name="T9" fmla="*/ 16 h 16"/>
                <a:gd name="T10" fmla="*/ 34 w 34"/>
                <a:gd name="T11" fmla="*/ 8 h 16"/>
                <a:gd name="T12" fmla="*/ 26 w 3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4" h="16">
                  <a:moveTo>
                    <a:pt x="26" y="0"/>
                  </a:moveTo>
                  <a:cubicBezTo>
                    <a:pt x="17" y="0"/>
                    <a:pt x="9" y="0"/>
                    <a:pt x="1" y="0"/>
                  </a:cubicBezTo>
                  <a:cubicBezTo>
                    <a:pt x="1" y="3"/>
                    <a:pt x="0" y="5"/>
                    <a:pt x="0" y="8"/>
                  </a:cubicBezTo>
                  <a:cubicBezTo>
                    <a:pt x="0" y="11"/>
                    <a:pt x="1" y="14"/>
                    <a:pt x="1" y="16"/>
                  </a:cubicBezTo>
                  <a:cubicBezTo>
                    <a:pt x="9" y="16"/>
                    <a:pt x="17" y="16"/>
                    <a:pt x="26" y="16"/>
                  </a:cubicBezTo>
                  <a:cubicBezTo>
                    <a:pt x="30" y="16"/>
                    <a:pt x="34" y="12"/>
                    <a:pt x="34" y="8"/>
                  </a:cubicBezTo>
                  <a:cubicBezTo>
                    <a:pt x="34" y="3"/>
                    <a:pt x="30" y="0"/>
                    <a:pt x="26" y="0"/>
                  </a:cubicBezTo>
                </a:path>
              </a:pathLst>
            </a:custGeom>
            <a:solidFill>
              <a:srgbClr val="44546A">
                <a:lumMod val="20000"/>
                <a:lumOff val="80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grpSp>
          <p:nvGrpSpPr>
            <p:cNvPr id="16" name="Group 159"/>
            <p:cNvGrpSpPr/>
            <p:nvPr/>
          </p:nvGrpSpPr>
          <p:grpSpPr>
            <a:xfrm>
              <a:off x="4302918" y="1780212"/>
              <a:ext cx="3549651" cy="3098799"/>
              <a:chOff x="4302918" y="1780212"/>
              <a:chExt cx="3549651" cy="3098799"/>
            </a:xfrm>
            <a:solidFill>
              <a:sysClr val="window" lastClr="FFFFFF">
                <a:lumMod val="95000"/>
              </a:sysClr>
            </a:solidFill>
          </p:grpSpPr>
          <p:grpSp>
            <p:nvGrpSpPr>
              <p:cNvPr id="128" name="Group 3"/>
              <p:cNvGrpSpPr/>
              <p:nvPr/>
            </p:nvGrpSpPr>
            <p:grpSpPr>
              <a:xfrm>
                <a:off x="4302918" y="1780212"/>
                <a:ext cx="3549651" cy="3098799"/>
                <a:chOff x="4302918" y="1780212"/>
                <a:chExt cx="3549651" cy="3098799"/>
              </a:xfrm>
              <a:grpFill/>
            </p:grpSpPr>
            <p:sp>
              <p:nvSpPr>
                <p:cNvPr id="131" name="Freeform 5"/>
                <p:cNvSpPr>
                  <a:spLocks noEditPoints="1"/>
                </p:cNvSpPr>
                <p:nvPr/>
              </p:nvSpPr>
              <p:spPr bwMode="auto">
                <a:xfrm>
                  <a:off x="4302918" y="4082087"/>
                  <a:ext cx="709613" cy="711200"/>
                </a:xfrm>
                <a:custGeom>
                  <a:avLst/>
                  <a:gdLst>
                    <a:gd name="T0" fmla="*/ 260 w 495"/>
                    <a:gd name="T1" fmla="*/ 480 h 496"/>
                    <a:gd name="T2" fmla="*/ 256 w 495"/>
                    <a:gd name="T3" fmla="*/ 496 h 496"/>
                    <a:gd name="T4" fmla="*/ 197 w 495"/>
                    <a:gd name="T5" fmla="*/ 483 h 496"/>
                    <a:gd name="T6" fmla="*/ 208 w 495"/>
                    <a:gd name="T7" fmla="*/ 493 h 496"/>
                    <a:gd name="T8" fmla="*/ 309 w 495"/>
                    <a:gd name="T9" fmla="*/ 472 h 496"/>
                    <a:gd name="T10" fmla="*/ 308 w 495"/>
                    <a:gd name="T11" fmla="*/ 489 h 496"/>
                    <a:gd name="T12" fmla="*/ 147 w 495"/>
                    <a:gd name="T13" fmla="*/ 467 h 496"/>
                    <a:gd name="T14" fmla="*/ 158 w 495"/>
                    <a:gd name="T15" fmla="*/ 479 h 496"/>
                    <a:gd name="T16" fmla="*/ 356 w 495"/>
                    <a:gd name="T17" fmla="*/ 453 h 496"/>
                    <a:gd name="T18" fmla="*/ 356 w 495"/>
                    <a:gd name="T19" fmla="*/ 470 h 496"/>
                    <a:gd name="T20" fmla="*/ 103 w 495"/>
                    <a:gd name="T21" fmla="*/ 440 h 496"/>
                    <a:gd name="T22" fmla="*/ 113 w 495"/>
                    <a:gd name="T23" fmla="*/ 455 h 496"/>
                    <a:gd name="T24" fmla="*/ 397 w 495"/>
                    <a:gd name="T25" fmla="*/ 425 h 496"/>
                    <a:gd name="T26" fmla="*/ 399 w 495"/>
                    <a:gd name="T27" fmla="*/ 442 h 496"/>
                    <a:gd name="T28" fmla="*/ 65 w 495"/>
                    <a:gd name="T29" fmla="*/ 405 h 496"/>
                    <a:gd name="T30" fmla="*/ 73 w 495"/>
                    <a:gd name="T31" fmla="*/ 422 h 496"/>
                    <a:gd name="T32" fmla="*/ 432 w 495"/>
                    <a:gd name="T33" fmla="*/ 389 h 496"/>
                    <a:gd name="T34" fmla="*/ 436 w 495"/>
                    <a:gd name="T35" fmla="*/ 405 h 496"/>
                    <a:gd name="T36" fmla="*/ 35 w 495"/>
                    <a:gd name="T37" fmla="*/ 362 h 496"/>
                    <a:gd name="T38" fmla="*/ 42 w 495"/>
                    <a:gd name="T39" fmla="*/ 380 h 496"/>
                    <a:gd name="T40" fmla="*/ 458 w 495"/>
                    <a:gd name="T41" fmla="*/ 346 h 496"/>
                    <a:gd name="T42" fmla="*/ 463 w 495"/>
                    <a:gd name="T43" fmla="*/ 361 h 496"/>
                    <a:gd name="T44" fmla="*/ 16 w 495"/>
                    <a:gd name="T45" fmla="*/ 314 h 496"/>
                    <a:gd name="T46" fmla="*/ 20 w 495"/>
                    <a:gd name="T47" fmla="*/ 333 h 496"/>
                    <a:gd name="T48" fmla="*/ 474 w 495"/>
                    <a:gd name="T49" fmla="*/ 298 h 496"/>
                    <a:gd name="T50" fmla="*/ 481 w 495"/>
                    <a:gd name="T51" fmla="*/ 312 h 496"/>
                    <a:gd name="T52" fmla="*/ 7 w 495"/>
                    <a:gd name="T53" fmla="*/ 263 h 496"/>
                    <a:gd name="T54" fmla="*/ 8 w 495"/>
                    <a:gd name="T55" fmla="*/ 283 h 496"/>
                    <a:gd name="T56" fmla="*/ 479 w 495"/>
                    <a:gd name="T57" fmla="*/ 248 h 496"/>
                    <a:gd name="T58" fmla="*/ 495 w 495"/>
                    <a:gd name="T59" fmla="*/ 248 h 496"/>
                    <a:gd name="T60" fmla="*/ 7 w 495"/>
                    <a:gd name="T61" fmla="*/ 231 h 496"/>
                    <a:gd name="T62" fmla="*/ 17 w 495"/>
                    <a:gd name="T63" fmla="*/ 220 h 496"/>
                    <a:gd name="T64" fmla="*/ 474 w 495"/>
                    <a:gd name="T65" fmla="*/ 201 h 496"/>
                    <a:gd name="T66" fmla="*/ 490 w 495"/>
                    <a:gd name="T67" fmla="*/ 198 h 496"/>
                    <a:gd name="T68" fmla="*/ 17 w 495"/>
                    <a:gd name="T69" fmla="*/ 180 h 496"/>
                    <a:gd name="T70" fmla="*/ 28 w 495"/>
                    <a:gd name="T71" fmla="*/ 171 h 496"/>
                    <a:gd name="T72" fmla="*/ 459 w 495"/>
                    <a:gd name="T73" fmla="*/ 154 h 496"/>
                    <a:gd name="T74" fmla="*/ 474 w 495"/>
                    <a:gd name="T75" fmla="*/ 147 h 496"/>
                    <a:gd name="T76" fmla="*/ 37 w 495"/>
                    <a:gd name="T77" fmla="*/ 132 h 496"/>
                    <a:gd name="T78" fmla="*/ 50 w 495"/>
                    <a:gd name="T79" fmla="*/ 126 h 496"/>
                    <a:gd name="T80" fmla="*/ 434 w 495"/>
                    <a:gd name="T81" fmla="*/ 110 h 496"/>
                    <a:gd name="T82" fmla="*/ 446 w 495"/>
                    <a:gd name="T83" fmla="*/ 101 h 496"/>
                    <a:gd name="T84" fmla="*/ 67 w 495"/>
                    <a:gd name="T85" fmla="*/ 89 h 496"/>
                    <a:gd name="T86" fmla="*/ 81 w 495"/>
                    <a:gd name="T87" fmla="*/ 86 h 496"/>
                    <a:gd name="T88" fmla="*/ 400 w 495"/>
                    <a:gd name="T89" fmla="*/ 74 h 496"/>
                    <a:gd name="T90" fmla="*/ 410 w 495"/>
                    <a:gd name="T91" fmla="*/ 62 h 496"/>
                    <a:gd name="T92" fmla="*/ 105 w 495"/>
                    <a:gd name="T93" fmla="*/ 54 h 496"/>
                    <a:gd name="T94" fmla="*/ 120 w 495"/>
                    <a:gd name="T95" fmla="*/ 54 h 496"/>
                    <a:gd name="T96" fmla="*/ 359 w 495"/>
                    <a:gd name="T97" fmla="*/ 45 h 496"/>
                    <a:gd name="T98" fmla="*/ 366 w 495"/>
                    <a:gd name="T99" fmla="*/ 31 h 496"/>
                    <a:gd name="T100" fmla="*/ 150 w 495"/>
                    <a:gd name="T101" fmla="*/ 29 h 496"/>
                    <a:gd name="T102" fmla="*/ 164 w 495"/>
                    <a:gd name="T103" fmla="*/ 32 h 496"/>
                    <a:gd name="T104" fmla="*/ 312 w 495"/>
                    <a:gd name="T105" fmla="*/ 26 h 496"/>
                    <a:gd name="T106" fmla="*/ 317 w 495"/>
                    <a:gd name="T107" fmla="*/ 10 h 496"/>
                    <a:gd name="T108" fmla="*/ 200 w 495"/>
                    <a:gd name="T109" fmla="*/ 13 h 496"/>
                    <a:gd name="T110" fmla="*/ 213 w 495"/>
                    <a:gd name="T111" fmla="*/ 19 h 496"/>
                    <a:gd name="T112" fmla="*/ 263 w 495"/>
                    <a:gd name="T113" fmla="*/ 17 h 496"/>
                    <a:gd name="T114" fmla="*/ 264 w 495"/>
                    <a:gd name="T115" fmla="*/ 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496">
                      <a:moveTo>
                        <a:pt x="256" y="496"/>
                      </a:moveTo>
                      <a:cubicBezTo>
                        <a:pt x="252" y="496"/>
                        <a:pt x="248" y="493"/>
                        <a:pt x="248" y="488"/>
                      </a:cubicBezTo>
                      <a:cubicBezTo>
                        <a:pt x="248" y="484"/>
                        <a:pt x="251" y="480"/>
                        <a:pt x="256" y="480"/>
                      </a:cubicBezTo>
                      <a:cubicBezTo>
                        <a:pt x="257" y="480"/>
                        <a:pt x="258" y="480"/>
                        <a:pt x="260" y="480"/>
                      </a:cubicBezTo>
                      <a:cubicBezTo>
                        <a:pt x="264" y="480"/>
                        <a:pt x="268" y="483"/>
                        <a:pt x="268" y="488"/>
                      </a:cubicBezTo>
                      <a:cubicBezTo>
                        <a:pt x="268" y="492"/>
                        <a:pt x="265" y="496"/>
                        <a:pt x="261" y="496"/>
                      </a:cubicBezTo>
                      <a:cubicBezTo>
                        <a:pt x="259" y="496"/>
                        <a:pt x="258" y="496"/>
                        <a:pt x="257" y="496"/>
                      </a:cubicBezTo>
                      <a:lnTo>
                        <a:pt x="256" y="496"/>
                      </a:lnTo>
                      <a:close/>
                      <a:moveTo>
                        <a:pt x="208" y="493"/>
                      </a:moveTo>
                      <a:cubicBezTo>
                        <a:pt x="208" y="493"/>
                        <a:pt x="208" y="493"/>
                        <a:pt x="207" y="493"/>
                      </a:cubicBezTo>
                      <a:cubicBezTo>
                        <a:pt x="206" y="493"/>
                        <a:pt x="204" y="493"/>
                        <a:pt x="203" y="492"/>
                      </a:cubicBezTo>
                      <a:cubicBezTo>
                        <a:pt x="199" y="492"/>
                        <a:pt x="196" y="488"/>
                        <a:pt x="197" y="483"/>
                      </a:cubicBezTo>
                      <a:cubicBezTo>
                        <a:pt x="197" y="479"/>
                        <a:pt x="202" y="476"/>
                        <a:pt x="206" y="477"/>
                      </a:cubicBezTo>
                      <a:cubicBezTo>
                        <a:pt x="207" y="477"/>
                        <a:pt x="208" y="477"/>
                        <a:pt x="210" y="477"/>
                      </a:cubicBezTo>
                      <a:cubicBezTo>
                        <a:pt x="214" y="478"/>
                        <a:pt x="217" y="482"/>
                        <a:pt x="216" y="487"/>
                      </a:cubicBezTo>
                      <a:cubicBezTo>
                        <a:pt x="216" y="490"/>
                        <a:pt x="212" y="493"/>
                        <a:pt x="208" y="493"/>
                      </a:cubicBezTo>
                      <a:close/>
                      <a:moveTo>
                        <a:pt x="308" y="489"/>
                      </a:moveTo>
                      <a:cubicBezTo>
                        <a:pt x="304" y="489"/>
                        <a:pt x="301" y="486"/>
                        <a:pt x="300" y="483"/>
                      </a:cubicBezTo>
                      <a:cubicBezTo>
                        <a:pt x="299" y="478"/>
                        <a:pt x="301" y="474"/>
                        <a:pt x="306" y="473"/>
                      </a:cubicBezTo>
                      <a:cubicBezTo>
                        <a:pt x="307" y="473"/>
                        <a:pt x="308" y="472"/>
                        <a:pt x="309" y="472"/>
                      </a:cubicBezTo>
                      <a:cubicBezTo>
                        <a:pt x="314" y="471"/>
                        <a:pt x="318" y="473"/>
                        <a:pt x="319" y="477"/>
                      </a:cubicBezTo>
                      <a:cubicBezTo>
                        <a:pt x="320" y="482"/>
                        <a:pt x="318" y="486"/>
                        <a:pt x="314" y="487"/>
                      </a:cubicBezTo>
                      <a:cubicBezTo>
                        <a:pt x="312" y="488"/>
                        <a:pt x="311" y="488"/>
                        <a:pt x="310" y="488"/>
                      </a:cubicBezTo>
                      <a:cubicBezTo>
                        <a:pt x="309" y="489"/>
                        <a:pt x="308" y="489"/>
                        <a:pt x="308" y="489"/>
                      </a:cubicBezTo>
                      <a:close/>
                      <a:moveTo>
                        <a:pt x="158" y="479"/>
                      </a:moveTo>
                      <a:cubicBezTo>
                        <a:pt x="157" y="479"/>
                        <a:pt x="156" y="479"/>
                        <a:pt x="155" y="479"/>
                      </a:cubicBezTo>
                      <a:cubicBezTo>
                        <a:pt x="154" y="478"/>
                        <a:pt x="153" y="478"/>
                        <a:pt x="152" y="477"/>
                      </a:cubicBezTo>
                      <a:cubicBezTo>
                        <a:pt x="148" y="476"/>
                        <a:pt x="146" y="471"/>
                        <a:pt x="147" y="467"/>
                      </a:cubicBezTo>
                      <a:cubicBezTo>
                        <a:pt x="149" y="463"/>
                        <a:pt x="154" y="461"/>
                        <a:pt x="158" y="463"/>
                      </a:cubicBezTo>
                      <a:cubicBezTo>
                        <a:pt x="159" y="463"/>
                        <a:pt x="160" y="464"/>
                        <a:pt x="161" y="464"/>
                      </a:cubicBezTo>
                      <a:cubicBezTo>
                        <a:pt x="165" y="466"/>
                        <a:pt x="167" y="470"/>
                        <a:pt x="166" y="474"/>
                      </a:cubicBezTo>
                      <a:cubicBezTo>
                        <a:pt x="165" y="478"/>
                        <a:pt x="162" y="479"/>
                        <a:pt x="158" y="479"/>
                      </a:cubicBezTo>
                      <a:close/>
                      <a:moveTo>
                        <a:pt x="356" y="470"/>
                      </a:moveTo>
                      <a:cubicBezTo>
                        <a:pt x="353" y="470"/>
                        <a:pt x="350" y="469"/>
                        <a:pt x="349" y="466"/>
                      </a:cubicBezTo>
                      <a:cubicBezTo>
                        <a:pt x="347" y="462"/>
                        <a:pt x="348" y="457"/>
                        <a:pt x="352" y="455"/>
                      </a:cubicBezTo>
                      <a:cubicBezTo>
                        <a:pt x="354" y="455"/>
                        <a:pt x="355" y="454"/>
                        <a:pt x="356" y="453"/>
                      </a:cubicBezTo>
                      <a:cubicBezTo>
                        <a:pt x="360" y="451"/>
                        <a:pt x="365" y="453"/>
                        <a:pt x="367" y="457"/>
                      </a:cubicBezTo>
                      <a:cubicBezTo>
                        <a:pt x="369" y="461"/>
                        <a:pt x="367" y="465"/>
                        <a:pt x="363" y="467"/>
                      </a:cubicBezTo>
                      <a:cubicBezTo>
                        <a:pt x="362" y="468"/>
                        <a:pt x="361" y="469"/>
                        <a:pt x="360" y="469"/>
                      </a:cubicBezTo>
                      <a:cubicBezTo>
                        <a:pt x="358" y="470"/>
                        <a:pt x="357" y="470"/>
                        <a:pt x="356" y="470"/>
                      </a:cubicBezTo>
                      <a:close/>
                      <a:moveTo>
                        <a:pt x="113" y="455"/>
                      </a:moveTo>
                      <a:cubicBezTo>
                        <a:pt x="111" y="455"/>
                        <a:pt x="109" y="455"/>
                        <a:pt x="108" y="454"/>
                      </a:cubicBezTo>
                      <a:cubicBezTo>
                        <a:pt x="107" y="453"/>
                        <a:pt x="106" y="452"/>
                        <a:pt x="105" y="451"/>
                      </a:cubicBezTo>
                      <a:cubicBezTo>
                        <a:pt x="101" y="449"/>
                        <a:pt x="100" y="444"/>
                        <a:pt x="103" y="440"/>
                      </a:cubicBezTo>
                      <a:cubicBezTo>
                        <a:pt x="105" y="437"/>
                        <a:pt x="110" y="436"/>
                        <a:pt x="114" y="438"/>
                      </a:cubicBezTo>
                      <a:cubicBezTo>
                        <a:pt x="115" y="439"/>
                        <a:pt x="116" y="440"/>
                        <a:pt x="117" y="441"/>
                      </a:cubicBezTo>
                      <a:cubicBezTo>
                        <a:pt x="121" y="443"/>
                        <a:pt x="122" y="448"/>
                        <a:pt x="119" y="452"/>
                      </a:cubicBezTo>
                      <a:cubicBezTo>
                        <a:pt x="118" y="454"/>
                        <a:pt x="115" y="455"/>
                        <a:pt x="113" y="455"/>
                      </a:cubicBezTo>
                      <a:close/>
                      <a:moveTo>
                        <a:pt x="399" y="442"/>
                      </a:moveTo>
                      <a:cubicBezTo>
                        <a:pt x="397" y="442"/>
                        <a:pt x="395" y="441"/>
                        <a:pt x="393" y="439"/>
                      </a:cubicBezTo>
                      <a:cubicBezTo>
                        <a:pt x="390" y="435"/>
                        <a:pt x="391" y="430"/>
                        <a:pt x="394" y="428"/>
                      </a:cubicBezTo>
                      <a:cubicBezTo>
                        <a:pt x="395" y="427"/>
                        <a:pt x="396" y="426"/>
                        <a:pt x="397" y="425"/>
                      </a:cubicBezTo>
                      <a:cubicBezTo>
                        <a:pt x="401" y="422"/>
                        <a:pt x="406" y="423"/>
                        <a:pt x="409" y="426"/>
                      </a:cubicBezTo>
                      <a:cubicBezTo>
                        <a:pt x="411" y="429"/>
                        <a:pt x="411" y="434"/>
                        <a:pt x="408" y="437"/>
                      </a:cubicBezTo>
                      <a:cubicBezTo>
                        <a:pt x="407" y="438"/>
                        <a:pt x="406" y="439"/>
                        <a:pt x="404" y="440"/>
                      </a:cubicBezTo>
                      <a:cubicBezTo>
                        <a:pt x="403" y="441"/>
                        <a:pt x="401" y="442"/>
                        <a:pt x="399" y="442"/>
                      </a:cubicBezTo>
                      <a:close/>
                      <a:moveTo>
                        <a:pt x="73" y="422"/>
                      </a:moveTo>
                      <a:cubicBezTo>
                        <a:pt x="71" y="422"/>
                        <a:pt x="69" y="421"/>
                        <a:pt x="67" y="419"/>
                      </a:cubicBezTo>
                      <a:cubicBezTo>
                        <a:pt x="66" y="418"/>
                        <a:pt x="65" y="417"/>
                        <a:pt x="64" y="416"/>
                      </a:cubicBezTo>
                      <a:cubicBezTo>
                        <a:pt x="61" y="413"/>
                        <a:pt x="62" y="408"/>
                        <a:pt x="65" y="405"/>
                      </a:cubicBezTo>
                      <a:cubicBezTo>
                        <a:pt x="68" y="402"/>
                        <a:pt x="73" y="402"/>
                        <a:pt x="76" y="405"/>
                      </a:cubicBezTo>
                      <a:cubicBezTo>
                        <a:pt x="77" y="406"/>
                        <a:pt x="78" y="407"/>
                        <a:pt x="79" y="408"/>
                      </a:cubicBezTo>
                      <a:cubicBezTo>
                        <a:pt x="82" y="411"/>
                        <a:pt x="82" y="416"/>
                        <a:pt x="78" y="419"/>
                      </a:cubicBezTo>
                      <a:cubicBezTo>
                        <a:pt x="77" y="421"/>
                        <a:pt x="75" y="422"/>
                        <a:pt x="73" y="422"/>
                      </a:cubicBezTo>
                      <a:close/>
                      <a:moveTo>
                        <a:pt x="436" y="405"/>
                      </a:moveTo>
                      <a:cubicBezTo>
                        <a:pt x="434" y="405"/>
                        <a:pt x="432" y="404"/>
                        <a:pt x="431" y="403"/>
                      </a:cubicBezTo>
                      <a:cubicBezTo>
                        <a:pt x="427" y="400"/>
                        <a:pt x="427" y="395"/>
                        <a:pt x="429" y="392"/>
                      </a:cubicBezTo>
                      <a:cubicBezTo>
                        <a:pt x="430" y="391"/>
                        <a:pt x="431" y="390"/>
                        <a:pt x="432" y="389"/>
                      </a:cubicBezTo>
                      <a:cubicBezTo>
                        <a:pt x="434" y="385"/>
                        <a:pt x="439" y="384"/>
                        <a:pt x="443" y="387"/>
                      </a:cubicBezTo>
                      <a:cubicBezTo>
                        <a:pt x="446" y="390"/>
                        <a:pt x="447" y="395"/>
                        <a:pt x="444" y="398"/>
                      </a:cubicBezTo>
                      <a:cubicBezTo>
                        <a:pt x="444" y="399"/>
                        <a:pt x="443" y="401"/>
                        <a:pt x="442" y="402"/>
                      </a:cubicBezTo>
                      <a:cubicBezTo>
                        <a:pt x="440" y="404"/>
                        <a:pt x="438" y="405"/>
                        <a:pt x="436" y="405"/>
                      </a:cubicBezTo>
                      <a:close/>
                      <a:moveTo>
                        <a:pt x="42" y="380"/>
                      </a:moveTo>
                      <a:cubicBezTo>
                        <a:pt x="39" y="380"/>
                        <a:pt x="36" y="379"/>
                        <a:pt x="35" y="377"/>
                      </a:cubicBezTo>
                      <a:cubicBezTo>
                        <a:pt x="34" y="375"/>
                        <a:pt x="33" y="374"/>
                        <a:pt x="33" y="373"/>
                      </a:cubicBezTo>
                      <a:cubicBezTo>
                        <a:pt x="30" y="369"/>
                        <a:pt x="32" y="364"/>
                        <a:pt x="35" y="362"/>
                      </a:cubicBezTo>
                      <a:cubicBezTo>
                        <a:pt x="39" y="360"/>
                        <a:pt x="44" y="361"/>
                        <a:pt x="46" y="365"/>
                      </a:cubicBezTo>
                      <a:cubicBezTo>
                        <a:pt x="47" y="366"/>
                        <a:pt x="48" y="367"/>
                        <a:pt x="48" y="368"/>
                      </a:cubicBezTo>
                      <a:cubicBezTo>
                        <a:pt x="51" y="372"/>
                        <a:pt x="49" y="377"/>
                        <a:pt x="46" y="379"/>
                      </a:cubicBezTo>
                      <a:cubicBezTo>
                        <a:pt x="44" y="380"/>
                        <a:pt x="43" y="380"/>
                        <a:pt x="42" y="380"/>
                      </a:cubicBezTo>
                      <a:close/>
                      <a:moveTo>
                        <a:pt x="463" y="361"/>
                      </a:moveTo>
                      <a:cubicBezTo>
                        <a:pt x="462" y="361"/>
                        <a:pt x="461" y="360"/>
                        <a:pt x="460" y="360"/>
                      </a:cubicBezTo>
                      <a:cubicBezTo>
                        <a:pt x="456" y="358"/>
                        <a:pt x="454" y="353"/>
                        <a:pt x="456" y="349"/>
                      </a:cubicBezTo>
                      <a:cubicBezTo>
                        <a:pt x="457" y="348"/>
                        <a:pt x="457" y="347"/>
                        <a:pt x="458" y="346"/>
                      </a:cubicBezTo>
                      <a:cubicBezTo>
                        <a:pt x="459" y="342"/>
                        <a:pt x="464" y="340"/>
                        <a:pt x="468" y="342"/>
                      </a:cubicBezTo>
                      <a:cubicBezTo>
                        <a:pt x="472" y="344"/>
                        <a:pt x="474" y="348"/>
                        <a:pt x="472" y="352"/>
                      </a:cubicBezTo>
                      <a:cubicBezTo>
                        <a:pt x="472" y="354"/>
                        <a:pt x="471" y="355"/>
                        <a:pt x="470" y="356"/>
                      </a:cubicBezTo>
                      <a:cubicBezTo>
                        <a:pt x="469" y="359"/>
                        <a:pt x="466" y="361"/>
                        <a:pt x="463" y="361"/>
                      </a:cubicBezTo>
                      <a:close/>
                      <a:moveTo>
                        <a:pt x="20" y="333"/>
                      </a:moveTo>
                      <a:cubicBezTo>
                        <a:pt x="16" y="333"/>
                        <a:pt x="13" y="331"/>
                        <a:pt x="12" y="328"/>
                      </a:cubicBezTo>
                      <a:cubicBezTo>
                        <a:pt x="12" y="327"/>
                        <a:pt x="11" y="325"/>
                        <a:pt x="11" y="324"/>
                      </a:cubicBezTo>
                      <a:cubicBezTo>
                        <a:pt x="9" y="320"/>
                        <a:pt x="12" y="315"/>
                        <a:pt x="16" y="314"/>
                      </a:cubicBezTo>
                      <a:cubicBezTo>
                        <a:pt x="20" y="313"/>
                        <a:pt x="25" y="315"/>
                        <a:pt x="26" y="319"/>
                      </a:cubicBezTo>
                      <a:cubicBezTo>
                        <a:pt x="26" y="320"/>
                        <a:pt x="27" y="322"/>
                        <a:pt x="27" y="323"/>
                      </a:cubicBezTo>
                      <a:cubicBezTo>
                        <a:pt x="29" y="327"/>
                        <a:pt x="26" y="332"/>
                        <a:pt x="22" y="333"/>
                      </a:cubicBezTo>
                      <a:cubicBezTo>
                        <a:pt x="21" y="333"/>
                        <a:pt x="20" y="333"/>
                        <a:pt x="20" y="333"/>
                      </a:cubicBezTo>
                      <a:close/>
                      <a:moveTo>
                        <a:pt x="481" y="312"/>
                      </a:moveTo>
                      <a:cubicBezTo>
                        <a:pt x="480" y="312"/>
                        <a:pt x="479" y="312"/>
                        <a:pt x="479" y="312"/>
                      </a:cubicBezTo>
                      <a:cubicBezTo>
                        <a:pt x="474" y="311"/>
                        <a:pt x="472" y="306"/>
                        <a:pt x="473" y="302"/>
                      </a:cubicBezTo>
                      <a:cubicBezTo>
                        <a:pt x="473" y="301"/>
                        <a:pt x="473" y="299"/>
                        <a:pt x="474" y="298"/>
                      </a:cubicBezTo>
                      <a:cubicBezTo>
                        <a:pt x="475" y="294"/>
                        <a:pt x="479" y="291"/>
                        <a:pt x="483" y="292"/>
                      </a:cubicBezTo>
                      <a:cubicBezTo>
                        <a:pt x="487" y="293"/>
                        <a:pt x="490" y="297"/>
                        <a:pt x="489" y="302"/>
                      </a:cubicBezTo>
                      <a:cubicBezTo>
                        <a:pt x="489" y="303"/>
                        <a:pt x="489" y="304"/>
                        <a:pt x="488" y="306"/>
                      </a:cubicBezTo>
                      <a:cubicBezTo>
                        <a:pt x="487" y="309"/>
                        <a:pt x="484" y="312"/>
                        <a:pt x="481" y="312"/>
                      </a:cubicBezTo>
                      <a:close/>
                      <a:moveTo>
                        <a:pt x="8" y="283"/>
                      </a:moveTo>
                      <a:cubicBezTo>
                        <a:pt x="4" y="283"/>
                        <a:pt x="1" y="280"/>
                        <a:pt x="0" y="276"/>
                      </a:cubicBezTo>
                      <a:cubicBezTo>
                        <a:pt x="0" y="274"/>
                        <a:pt x="0" y="273"/>
                        <a:pt x="0" y="271"/>
                      </a:cubicBezTo>
                      <a:cubicBezTo>
                        <a:pt x="0" y="267"/>
                        <a:pt x="3" y="263"/>
                        <a:pt x="7" y="263"/>
                      </a:cubicBezTo>
                      <a:cubicBezTo>
                        <a:pt x="12" y="262"/>
                        <a:pt x="16" y="266"/>
                        <a:pt x="16" y="270"/>
                      </a:cubicBezTo>
                      <a:cubicBezTo>
                        <a:pt x="16" y="271"/>
                        <a:pt x="16" y="273"/>
                        <a:pt x="16" y="274"/>
                      </a:cubicBezTo>
                      <a:cubicBezTo>
                        <a:pt x="17" y="278"/>
                        <a:pt x="14" y="282"/>
                        <a:pt x="9" y="283"/>
                      </a:cubicBezTo>
                      <a:lnTo>
                        <a:pt x="8" y="283"/>
                      </a:lnTo>
                      <a:close/>
                      <a:moveTo>
                        <a:pt x="487" y="260"/>
                      </a:moveTo>
                      <a:cubicBezTo>
                        <a:pt x="487" y="260"/>
                        <a:pt x="487" y="260"/>
                        <a:pt x="487" y="260"/>
                      </a:cubicBezTo>
                      <a:cubicBezTo>
                        <a:pt x="482" y="260"/>
                        <a:pt x="479" y="257"/>
                        <a:pt x="479" y="252"/>
                      </a:cubicBezTo>
                      <a:cubicBezTo>
                        <a:pt x="479" y="251"/>
                        <a:pt x="479" y="250"/>
                        <a:pt x="479" y="248"/>
                      </a:cubicBezTo>
                      <a:cubicBezTo>
                        <a:pt x="479" y="248"/>
                        <a:pt x="479" y="248"/>
                        <a:pt x="479" y="248"/>
                      </a:cubicBezTo>
                      <a:cubicBezTo>
                        <a:pt x="479" y="243"/>
                        <a:pt x="483" y="240"/>
                        <a:pt x="487" y="240"/>
                      </a:cubicBezTo>
                      <a:cubicBezTo>
                        <a:pt x="491" y="240"/>
                        <a:pt x="495" y="243"/>
                        <a:pt x="495" y="248"/>
                      </a:cubicBezTo>
                      <a:cubicBezTo>
                        <a:pt x="495" y="248"/>
                        <a:pt x="495" y="248"/>
                        <a:pt x="495" y="248"/>
                      </a:cubicBezTo>
                      <a:cubicBezTo>
                        <a:pt x="495" y="250"/>
                        <a:pt x="495" y="251"/>
                        <a:pt x="495" y="252"/>
                      </a:cubicBezTo>
                      <a:cubicBezTo>
                        <a:pt x="495" y="257"/>
                        <a:pt x="491" y="260"/>
                        <a:pt x="487" y="260"/>
                      </a:cubicBezTo>
                      <a:close/>
                      <a:moveTo>
                        <a:pt x="8" y="231"/>
                      </a:moveTo>
                      <a:cubicBezTo>
                        <a:pt x="7" y="231"/>
                        <a:pt x="7" y="231"/>
                        <a:pt x="7" y="231"/>
                      </a:cubicBezTo>
                      <a:cubicBezTo>
                        <a:pt x="3" y="230"/>
                        <a:pt x="0" y="226"/>
                        <a:pt x="0" y="222"/>
                      </a:cubicBezTo>
                      <a:cubicBezTo>
                        <a:pt x="1" y="221"/>
                        <a:pt x="1" y="219"/>
                        <a:pt x="1" y="218"/>
                      </a:cubicBezTo>
                      <a:cubicBezTo>
                        <a:pt x="1" y="214"/>
                        <a:pt x="5" y="210"/>
                        <a:pt x="10" y="211"/>
                      </a:cubicBezTo>
                      <a:cubicBezTo>
                        <a:pt x="14" y="211"/>
                        <a:pt x="17" y="215"/>
                        <a:pt x="17" y="220"/>
                      </a:cubicBezTo>
                      <a:cubicBezTo>
                        <a:pt x="17" y="221"/>
                        <a:pt x="16" y="222"/>
                        <a:pt x="16" y="224"/>
                      </a:cubicBezTo>
                      <a:cubicBezTo>
                        <a:pt x="16" y="228"/>
                        <a:pt x="12" y="231"/>
                        <a:pt x="8" y="231"/>
                      </a:cubicBezTo>
                      <a:close/>
                      <a:moveTo>
                        <a:pt x="482" y="208"/>
                      </a:moveTo>
                      <a:cubicBezTo>
                        <a:pt x="478" y="208"/>
                        <a:pt x="475" y="205"/>
                        <a:pt x="474" y="201"/>
                      </a:cubicBezTo>
                      <a:cubicBezTo>
                        <a:pt x="474" y="200"/>
                        <a:pt x="474" y="199"/>
                        <a:pt x="473" y="198"/>
                      </a:cubicBezTo>
                      <a:cubicBezTo>
                        <a:pt x="472" y="193"/>
                        <a:pt x="475" y="189"/>
                        <a:pt x="480" y="188"/>
                      </a:cubicBezTo>
                      <a:cubicBezTo>
                        <a:pt x="484" y="187"/>
                        <a:pt x="488" y="190"/>
                        <a:pt x="489" y="194"/>
                      </a:cubicBezTo>
                      <a:cubicBezTo>
                        <a:pt x="489" y="196"/>
                        <a:pt x="490" y="197"/>
                        <a:pt x="490" y="198"/>
                      </a:cubicBezTo>
                      <a:cubicBezTo>
                        <a:pt x="491" y="203"/>
                        <a:pt x="488" y="207"/>
                        <a:pt x="484" y="208"/>
                      </a:cubicBezTo>
                      <a:cubicBezTo>
                        <a:pt x="483" y="208"/>
                        <a:pt x="483" y="208"/>
                        <a:pt x="482" y="208"/>
                      </a:cubicBezTo>
                      <a:close/>
                      <a:moveTo>
                        <a:pt x="19" y="180"/>
                      </a:moveTo>
                      <a:cubicBezTo>
                        <a:pt x="19" y="180"/>
                        <a:pt x="18" y="180"/>
                        <a:pt x="17" y="180"/>
                      </a:cubicBezTo>
                      <a:cubicBezTo>
                        <a:pt x="13" y="178"/>
                        <a:pt x="10" y="174"/>
                        <a:pt x="12" y="170"/>
                      </a:cubicBezTo>
                      <a:cubicBezTo>
                        <a:pt x="12" y="168"/>
                        <a:pt x="13" y="167"/>
                        <a:pt x="13" y="166"/>
                      </a:cubicBezTo>
                      <a:cubicBezTo>
                        <a:pt x="15" y="162"/>
                        <a:pt x="19" y="159"/>
                        <a:pt x="23" y="161"/>
                      </a:cubicBezTo>
                      <a:cubicBezTo>
                        <a:pt x="27" y="162"/>
                        <a:pt x="30" y="167"/>
                        <a:pt x="28" y="171"/>
                      </a:cubicBezTo>
                      <a:cubicBezTo>
                        <a:pt x="28" y="172"/>
                        <a:pt x="27" y="173"/>
                        <a:pt x="27" y="175"/>
                      </a:cubicBezTo>
                      <a:cubicBezTo>
                        <a:pt x="26" y="178"/>
                        <a:pt x="23" y="180"/>
                        <a:pt x="19" y="180"/>
                      </a:cubicBezTo>
                      <a:close/>
                      <a:moveTo>
                        <a:pt x="466" y="158"/>
                      </a:moveTo>
                      <a:cubicBezTo>
                        <a:pt x="463" y="158"/>
                        <a:pt x="460" y="157"/>
                        <a:pt x="459" y="154"/>
                      </a:cubicBezTo>
                      <a:cubicBezTo>
                        <a:pt x="458" y="153"/>
                        <a:pt x="458" y="151"/>
                        <a:pt x="457" y="150"/>
                      </a:cubicBezTo>
                      <a:cubicBezTo>
                        <a:pt x="455" y="146"/>
                        <a:pt x="457" y="141"/>
                        <a:pt x="461" y="140"/>
                      </a:cubicBezTo>
                      <a:cubicBezTo>
                        <a:pt x="465" y="138"/>
                        <a:pt x="470" y="139"/>
                        <a:pt x="472" y="143"/>
                      </a:cubicBezTo>
                      <a:cubicBezTo>
                        <a:pt x="472" y="145"/>
                        <a:pt x="473" y="146"/>
                        <a:pt x="474" y="147"/>
                      </a:cubicBezTo>
                      <a:cubicBezTo>
                        <a:pt x="475" y="151"/>
                        <a:pt x="473" y="156"/>
                        <a:pt x="469" y="158"/>
                      </a:cubicBezTo>
                      <a:cubicBezTo>
                        <a:pt x="468" y="158"/>
                        <a:pt x="467" y="158"/>
                        <a:pt x="466" y="158"/>
                      </a:cubicBezTo>
                      <a:close/>
                      <a:moveTo>
                        <a:pt x="41" y="133"/>
                      </a:moveTo>
                      <a:cubicBezTo>
                        <a:pt x="40" y="133"/>
                        <a:pt x="38" y="133"/>
                        <a:pt x="37" y="132"/>
                      </a:cubicBezTo>
                      <a:cubicBezTo>
                        <a:pt x="33" y="130"/>
                        <a:pt x="32" y="125"/>
                        <a:pt x="34" y="121"/>
                      </a:cubicBezTo>
                      <a:cubicBezTo>
                        <a:pt x="35" y="120"/>
                        <a:pt x="36" y="119"/>
                        <a:pt x="36" y="117"/>
                      </a:cubicBezTo>
                      <a:cubicBezTo>
                        <a:pt x="39" y="114"/>
                        <a:pt x="44" y="112"/>
                        <a:pt x="47" y="115"/>
                      </a:cubicBezTo>
                      <a:cubicBezTo>
                        <a:pt x="51" y="117"/>
                        <a:pt x="52" y="122"/>
                        <a:pt x="50" y="126"/>
                      </a:cubicBezTo>
                      <a:cubicBezTo>
                        <a:pt x="49" y="127"/>
                        <a:pt x="49" y="128"/>
                        <a:pt x="48" y="129"/>
                      </a:cubicBezTo>
                      <a:cubicBezTo>
                        <a:pt x="46" y="132"/>
                        <a:pt x="44" y="133"/>
                        <a:pt x="41" y="133"/>
                      </a:cubicBezTo>
                      <a:close/>
                      <a:moveTo>
                        <a:pt x="440" y="114"/>
                      </a:moveTo>
                      <a:cubicBezTo>
                        <a:pt x="438" y="114"/>
                        <a:pt x="435" y="113"/>
                        <a:pt x="434" y="110"/>
                      </a:cubicBezTo>
                      <a:cubicBezTo>
                        <a:pt x="433" y="109"/>
                        <a:pt x="432" y="108"/>
                        <a:pt x="431" y="107"/>
                      </a:cubicBezTo>
                      <a:cubicBezTo>
                        <a:pt x="429" y="104"/>
                        <a:pt x="429" y="99"/>
                        <a:pt x="433" y="96"/>
                      </a:cubicBezTo>
                      <a:cubicBezTo>
                        <a:pt x="436" y="93"/>
                        <a:pt x="441" y="94"/>
                        <a:pt x="444" y="98"/>
                      </a:cubicBezTo>
                      <a:cubicBezTo>
                        <a:pt x="445" y="99"/>
                        <a:pt x="446" y="100"/>
                        <a:pt x="446" y="101"/>
                      </a:cubicBezTo>
                      <a:cubicBezTo>
                        <a:pt x="449" y="105"/>
                        <a:pt x="448" y="110"/>
                        <a:pt x="445" y="112"/>
                      </a:cubicBezTo>
                      <a:cubicBezTo>
                        <a:pt x="443" y="113"/>
                        <a:pt x="442" y="114"/>
                        <a:pt x="440" y="114"/>
                      </a:cubicBezTo>
                      <a:close/>
                      <a:moveTo>
                        <a:pt x="72" y="92"/>
                      </a:moveTo>
                      <a:cubicBezTo>
                        <a:pt x="70" y="92"/>
                        <a:pt x="68" y="91"/>
                        <a:pt x="67" y="89"/>
                      </a:cubicBezTo>
                      <a:cubicBezTo>
                        <a:pt x="64" y="86"/>
                        <a:pt x="64" y="81"/>
                        <a:pt x="67" y="78"/>
                      </a:cubicBezTo>
                      <a:cubicBezTo>
                        <a:pt x="68" y="77"/>
                        <a:pt x="68" y="76"/>
                        <a:pt x="69" y="75"/>
                      </a:cubicBezTo>
                      <a:cubicBezTo>
                        <a:pt x="73" y="72"/>
                        <a:pt x="78" y="72"/>
                        <a:pt x="81" y="75"/>
                      </a:cubicBezTo>
                      <a:cubicBezTo>
                        <a:pt x="84" y="78"/>
                        <a:pt x="84" y="83"/>
                        <a:pt x="81" y="86"/>
                      </a:cubicBezTo>
                      <a:cubicBezTo>
                        <a:pt x="80" y="87"/>
                        <a:pt x="79" y="88"/>
                        <a:pt x="78" y="89"/>
                      </a:cubicBezTo>
                      <a:cubicBezTo>
                        <a:pt x="77" y="91"/>
                        <a:pt x="75" y="92"/>
                        <a:pt x="72" y="92"/>
                      </a:cubicBezTo>
                      <a:close/>
                      <a:moveTo>
                        <a:pt x="405" y="76"/>
                      </a:moveTo>
                      <a:cubicBezTo>
                        <a:pt x="403" y="76"/>
                        <a:pt x="401" y="75"/>
                        <a:pt x="400" y="74"/>
                      </a:cubicBezTo>
                      <a:cubicBezTo>
                        <a:pt x="399" y="73"/>
                        <a:pt x="398" y="72"/>
                        <a:pt x="397" y="71"/>
                      </a:cubicBezTo>
                      <a:cubicBezTo>
                        <a:pt x="393" y="68"/>
                        <a:pt x="393" y="63"/>
                        <a:pt x="396" y="60"/>
                      </a:cubicBezTo>
                      <a:cubicBezTo>
                        <a:pt x="399" y="56"/>
                        <a:pt x="404" y="56"/>
                        <a:pt x="407" y="59"/>
                      </a:cubicBezTo>
                      <a:cubicBezTo>
                        <a:pt x="408" y="60"/>
                        <a:pt x="409" y="61"/>
                        <a:pt x="410" y="62"/>
                      </a:cubicBezTo>
                      <a:cubicBezTo>
                        <a:pt x="413" y="64"/>
                        <a:pt x="414" y="70"/>
                        <a:pt x="411" y="73"/>
                      </a:cubicBezTo>
                      <a:cubicBezTo>
                        <a:pt x="409" y="75"/>
                        <a:pt x="407" y="76"/>
                        <a:pt x="405" y="76"/>
                      </a:cubicBezTo>
                      <a:close/>
                      <a:moveTo>
                        <a:pt x="112" y="58"/>
                      </a:moveTo>
                      <a:cubicBezTo>
                        <a:pt x="109" y="58"/>
                        <a:pt x="107" y="57"/>
                        <a:pt x="105" y="54"/>
                      </a:cubicBezTo>
                      <a:cubicBezTo>
                        <a:pt x="103" y="51"/>
                        <a:pt x="104" y="46"/>
                        <a:pt x="107" y="43"/>
                      </a:cubicBezTo>
                      <a:cubicBezTo>
                        <a:pt x="108" y="43"/>
                        <a:pt x="110" y="42"/>
                        <a:pt x="111" y="41"/>
                      </a:cubicBezTo>
                      <a:cubicBezTo>
                        <a:pt x="114" y="39"/>
                        <a:pt x="119" y="40"/>
                        <a:pt x="122" y="43"/>
                      </a:cubicBezTo>
                      <a:cubicBezTo>
                        <a:pt x="124" y="47"/>
                        <a:pt x="123" y="52"/>
                        <a:pt x="120" y="54"/>
                      </a:cubicBezTo>
                      <a:cubicBezTo>
                        <a:pt x="119" y="55"/>
                        <a:pt x="117" y="56"/>
                        <a:pt x="116" y="57"/>
                      </a:cubicBezTo>
                      <a:cubicBezTo>
                        <a:pt x="115" y="58"/>
                        <a:pt x="113" y="58"/>
                        <a:pt x="112" y="58"/>
                      </a:cubicBezTo>
                      <a:close/>
                      <a:moveTo>
                        <a:pt x="362" y="46"/>
                      </a:moveTo>
                      <a:cubicBezTo>
                        <a:pt x="361" y="46"/>
                        <a:pt x="360" y="46"/>
                        <a:pt x="359" y="45"/>
                      </a:cubicBezTo>
                      <a:cubicBezTo>
                        <a:pt x="357" y="44"/>
                        <a:pt x="356" y="44"/>
                        <a:pt x="355" y="43"/>
                      </a:cubicBezTo>
                      <a:cubicBezTo>
                        <a:pt x="351" y="41"/>
                        <a:pt x="350" y="36"/>
                        <a:pt x="352" y="32"/>
                      </a:cubicBezTo>
                      <a:cubicBezTo>
                        <a:pt x="354" y="28"/>
                        <a:pt x="359" y="27"/>
                        <a:pt x="363" y="29"/>
                      </a:cubicBezTo>
                      <a:cubicBezTo>
                        <a:pt x="364" y="30"/>
                        <a:pt x="365" y="30"/>
                        <a:pt x="366" y="31"/>
                      </a:cubicBezTo>
                      <a:cubicBezTo>
                        <a:pt x="370" y="33"/>
                        <a:pt x="371" y="38"/>
                        <a:pt x="369" y="42"/>
                      </a:cubicBezTo>
                      <a:cubicBezTo>
                        <a:pt x="368" y="44"/>
                        <a:pt x="365" y="46"/>
                        <a:pt x="362" y="46"/>
                      </a:cubicBezTo>
                      <a:close/>
                      <a:moveTo>
                        <a:pt x="158" y="34"/>
                      </a:moveTo>
                      <a:cubicBezTo>
                        <a:pt x="154" y="34"/>
                        <a:pt x="151" y="32"/>
                        <a:pt x="150" y="29"/>
                      </a:cubicBezTo>
                      <a:cubicBezTo>
                        <a:pt x="149" y="24"/>
                        <a:pt x="151" y="20"/>
                        <a:pt x="155" y="18"/>
                      </a:cubicBezTo>
                      <a:cubicBezTo>
                        <a:pt x="156" y="18"/>
                        <a:pt x="157" y="17"/>
                        <a:pt x="158" y="17"/>
                      </a:cubicBezTo>
                      <a:cubicBezTo>
                        <a:pt x="163" y="15"/>
                        <a:pt x="167" y="17"/>
                        <a:pt x="169" y="21"/>
                      </a:cubicBezTo>
                      <a:cubicBezTo>
                        <a:pt x="170" y="25"/>
                        <a:pt x="168" y="30"/>
                        <a:pt x="164" y="32"/>
                      </a:cubicBezTo>
                      <a:cubicBezTo>
                        <a:pt x="163" y="32"/>
                        <a:pt x="162" y="32"/>
                        <a:pt x="161" y="33"/>
                      </a:cubicBezTo>
                      <a:cubicBezTo>
                        <a:pt x="160" y="33"/>
                        <a:pt x="159" y="34"/>
                        <a:pt x="158" y="34"/>
                      </a:cubicBezTo>
                      <a:close/>
                      <a:moveTo>
                        <a:pt x="314" y="26"/>
                      </a:moveTo>
                      <a:cubicBezTo>
                        <a:pt x="314" y="26"/>
                        <a:pt x="313" y="26"/>
                        <a:pt x="312" y="26"/>
                      </a:cubicBezTo>
                      <a:cubicBezTo>
                        <a:pt x="311" y="25"/>
                        <a:pt x="310" y="25"/>
                        <a:pt x="308" y="25"/>
                      </a:cubicBezTo>
                      <a:cubicBezTo>
                        <a:pt x="304" y="23"/>
                        <a:pt x="302" y="19"/>
                        <a:pt x="303" y="15"/>
                      </a:cubicBezTo>
                      <a:cubicBezTo>
                        <a:pt x="304" y="10"/>
                        <a:pt x="308" y="8"/>
                        <a:pt x="313" y="9"/>
                      </a:cubicBezTo>
                      <a:cubicBezTo>
                        <a:pt x="314" y="10"/>
                        <a:pt x="315" y="10"/>
                        <a:pt x="317" y="10"/>
                      </a:cubicBezTo>
                      <a:cubicBezTo>
                        <a:pt x="321" y="12"/>
                        <a:pt x="323" y="16"/>
                        <a:pt x="322" y="20"/>
                      </a:cubicBezTo>
                      <a:cubicBezTo>
                        <a:pt x="321" y="24"/>
                        <a:pt x="318" y="26"/>
                        <a:pt x="314" y="26"/>
                      </a:cubicBezTo>
                      <a:close/>
                      <a:moveTo>
                        <a:pt x="208" y="20"/>
                      </a:moveTo>
                      <a:cubicBezTo>
                        <a:pt x="204" y="20"/>
                        <a:pt x="200" y="17"/>
                        <a:pt x="200" y="13"/>
                      </a:cubicBezTo>
                      <a:cubicBezTo>
                        <a:pt x="199" y="9"/>
                        <a:pt x="202" y="4"/>
                        <a:pt x="206" y="4"/>
                      </a:cubicBezTo>
                      <a:cubicBezTo>
                        <a:pt x="208" y="3"/>
                        <a:pt x="209" y="3"/>
                        <a:pt x="210" y="3"/>
                      </a:cubicBezTo>
                      <a:cubicBezTo>
                        <a:pt x="215" y="2"/>
                        <a:pt x="219" y="5"/>
                        <a:pt x="219" y="10"/>
                      </a:cubicBezTo>
                      <a:cubicBezTo>
                        <a:pt x="220" y="14"/>
                        <a:pt x="217" y="18"/>
                        <a:pt x="213" y="19"/>
                      </a:cubicBezTo>
                      <a:cubicBezTo>
                        <a:pt x="211" y="19"/>
                        <a:pt x="210" y="19"/>
                        <a:pt x="209" y="19"/>
                      </a:cubicBezTo>
                      <a:cubicBezTo>
                        <a:pt x="208" y="20"/>
                        <a:pt x="208" y="20"/>
                        <a:pt x="208" y="20"/>
                      </a:cubicBezTo>
                      <a:close/>
                      <a:moveTo>
                        <a:pt x="263" y="17"/>
                      </a:moveTo>
                      <a:cubicBezTo>
                        <a:pt x="263" y="17"/>
                        <a:pt x="263" y="17"/>
                        <a:pt x="263" y="17"/>
                      </a:cubicBezTo>
                      <a:cubicBezTo>
                        <a:pt x="262" y="17"/>
                        <a:pt x="260" y="17"/>
                        <a:pt x="259" y="17"/>
                      </a:cubicBezTo>
                      <a:cubicBezTo>
                        <a:pt x="255" y="16"/>
                        <a:pt x="251" y="13"/>
                        <a:pt x="251" y="8"/>
                      </a:cubicBezTo>
                      <a:cubicBezTo>
                        <a:pt x="252" y="4"/>
                        <a:pt x="255" y="0"/>
                        <a:pt x="260" y="1"/>
                      </a:cubicBezTo>
                      <a:cubicBezTo>
                        <a:pt x="261" y="1"/>
                        <a:pt x="263" y="1"/>
                        <a:pt x="264" y="1"/>
                      </a:cubicBezTo>
                      <a:cubicBezTo>
                        <a:pt x="268" y="1"/>
                        <a:pt x="272" y="5"/>
                        <a:pt x="271" y="9"/>
                      </a:cubicBezTo>
                      <a:cubicBezTo>
                        <a:pt x="271" y="14"/>
                        <a:pt x="268" y="17"/>
                        <a:pt x="26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32" name="Freeform 6"/>
                <p:cNvSpPr>
                  <a:spLocks noEditPoints="1"/>
                </p:cNvSpPr>
                <p:nvPr/>
              </p:nvSpPr>
              <p:spPr bwMode="auto">
                <a:xfrm>
                  <a:off x="6925468" y="1780212"/>
                  <a:ext cx="688975" cy="688975"/>
                </a:xfrm>
                <a:custGeom>
                  <a:avLst/>
                  <a:gdLst>
                    <a:gd name="T0" fmla="*/ 228 w 480"/>
                    <a:gd name="T1" fmla="*/ 472 h 480"/>
                    <a:gd name="T2" fmla="*/ 240 w 480"/>
                    <a:gd name="T3" fmla="*/ 480 h 480"/>
                    <a:gd name="T4" fmla="*/ 290 w 480"/>
                    <a:gd name="T5" fmla="*/ 458 h 480"/>
                    <a:gd name="T6" fmla="*/ 288 w 480"/>
                    <a:gd name="T7" fmla="*/ 475 h 480"/>
                    <a:gd name="T8" fmla="*/ 177 w 480"/>
                    <a:gd name="T9" fmla="*/ 463 h 480"/>
                    <a:gd name="T10" fmla="*/ 189 w 480"/>
                    <a:gd name="T11" fmla="*/ 474 h 480"/>
                    <a:gd name="T12" fmla="*/ 337 w 480"/>
                    <a:gd name="T13" fmla="*/ 442 h 480"/>
                    <a:gd name="T14" fmla="*/ 337 w 480"/>
                    <a:gd name="T15" fmla="*/ 459 h 480"/>
                    <a:gd name="T16" fmla="*/ 129 w 480"/>
                    <a:gd name="T17" fmla="*/ 444 h 480"/>
                    <a:gd name="T18" fmla="*/ 140 w 480"/>
                    <a:gd name="T19" fmla="*/ 457 h 480"/>
                    <a:gd name="T20" fmla="*/ 380 w 480"/>
                    <a:gd name="T21" fmla="*/ 415 h 480"/>
                    <a:gd name="T22" fmla="*/ 382 w 480"/>
                    <a:gd name="T23" fmla="*/ 432 h 480"/>
                    <a:gd name="T24" fmla="*/ 86 w 480"/>
                    <a:gd name="T25" fmla="*/ 414 h 480"/>
                    <a:gd name="T26" fmla="*/ 96 w 480"/>
                    <a:gd name="T27" fmla="*/ 430 h 480"/>
                    <a:gd name="T28" fmla="*/ 415 w 480"/>
                    <a:gd name="T29" fmla="*/ 380 h 480"/>
                    <a:gd name="T30" fmla="*/ 419 w 480"/>
                    <a:gd name="T31" fmla="*/ 396 h 480"/>
                    <a:gd name="T32" fmla="*/ 51 w 480"/>
                    <a:gd name="T33" fmla="*/ 375 h 480"/>
                    <a:gd name="T34" fmla="*/ 59 w 480"/>
                    <a:gd name="T35" fmla="*/ 393 h 480"/>
                    <a:gd name="T36" fmla="*/ 442 w 480"/>
                    <a:gd name="T37" fmla="*/ 337 h 480"/>
                    <a:gd name="T38" fmla="*/ 447 w 480"/>
                    <a:gd name="T39" fmla="*/ 352 h 480"/>
                    <a:gd name="T40" fmla="*/ 26 w 480"/>
                    <a:gd name="T41" fmla="*/ 330 h 480"/>
                    <a:gd name="T42" fmla="*/ 31 w 480"/>
                    <a:gd name="T43" fmla="*/ 349 h 480"/>
                    <a:gd name="T44" fmla="*/ 458 w 480"/>
                    <a:gd name="T45" fmla="*/ 290 h 480"/>
                    <a:gd name="T46" fmla="*/ 465 w 480"/>
                    <a:gd name="T47" fmla="*/ 304 h 480"/>
                    <a:gd name="T48" fmla="*/ 11 w 480"/>
                    <a:gd name="T49" fmla="*/ 280 h 480"/>
                    <a:gd name="T50" fmla="*/ 14 w 480"/>
                    <a:gd name="T51" fmla="*/ 300 h 480"/>
                    <a:gd name="T52" fmla="*/ 464 w 480"/>
                    <a:gd name="T53" fmla="*/ 240 h 480"/>
                    <a:gd name="T54" fmla="*/ 480 w 480"/>
                    <a:gd name="T55" fmla="*/ 240 h 480"/>
                    <a:gd name="T56" fmla="*/ 0 w 480"/>
                    <a:gd name="T57" fmla="*/ 240 h 480"/>
                    <a:gd name="T58" fmla="*/ 16 w 480"/>
                    <a:gd name="T59" fmla="*/ 237 h 480"/>
                    <a:gd name="T60" fmla="*/ 467 w 480"/>
                    <a:gd name="T61" fmla="*/ 199 h 480"/>
                    <a:gd name="T62" fmla="*/ 474 w 480"/>
                    <a:gd name="T63" fmla="*/ 186 h 480"/>
                    <a:gd name="T64" fmla="*/ 14 w 480"/>
                    <a:gd name="T65" fmla="*/ 197 h 480"/>
                    <a:gd name="T66" fmla="*/ 16 w 480"/>
                    <a:gd name="T67" fmla="*/ 177 h 480"/>
                    <a:gd name="T68" fmla="*/ 450 w 480"/>
                    <a:gd name="T69" fmla="*/ 150 h 480"/>
                    <a:gd name="T70" fmla="*/ 456 w 480"/>
                    <a:gd name="T71" fmla="*/ 135 h 480"/>
                    <a:gd name="T72" fmla="*/ 31 w 480"/>
                    <a:gd name="T73" fmla="*/ 148 h 480"/>
                    <a:gd name="T74" fmla="*/ 36 w 480"/>
                    <a:gd name="T75" fmla="*/ 129 h 480"/>
                    <a:gd name="T76" fmla="*/ 423 w 480"/>
                    <a:gd name="T77" fmla="*/ 106 h 480"/>
                    <a:gd name="T78" fmla="*/ 427 w 480"/>
                    <a:gd name="T79" fmla="*/ 90 h 480"/>
                    <a:gd name="T80" fmla="*/ 58 w 480"/>
                    <a:gd name="T81" fmla="*/ 104 h 480"/>
                    <a:gd name="T82" fmla="*/ 66 w 480"/>
                    <a:gd name="T83" fmla="*/ 86 h 480"/>
                    <a:gd name="T84" fmla="*/ 387 w 480"/>
                    <a:gd name="T85" fmla="*/ 69 h 480"/>
                    <a:gd name="T86" fmla="*/ 389 w 480"/>
                    <a:gd name="T87" fmla="*/ 52 h 480"/>
                    <a:gd name="T88" fmla="*/ 95 w 480"/>
                    <a:gd name="T89" fmla="*/ 67 h 480"/>
                    <a:gd name="T90" fmla="*/ 104 w 480"/>
                    <a:gd name="T91" fmla="*/ 52 h 480"/>
                    <a:gd name="T92" fmla="*/ 344 w 480"/>
                    <a:gd name="T93" fmla="*/ 40 h 480"/>
                    <a:gd name="T94" fmla="*/ 343 w 480"/>
                    <a:gd name="T95" fmla="*/ 23 h 480"/>
                    <a:gd name="T96" fmla="*/ 139 w 480"/>
                    <a:gd name="T97" fmla="*/ 39 h 480"/>
                    <a:gd name="T98" fmla="*/ 150 w 480"/>
                    <a:gd name="T99" fmla="*/ 26 h 480"/>
                    <a:gd name="T100" fmla="*/ 295 w 480"/>
                    <a:gd name="T101" fmla="*/ 23 h 480"/>
                    <a:gd name="T102" fmla="*/ 293 w 480"/>
                    <a:gd name="T103" fmla="*/ 6 h 480"/>
                    <a:gd name="T104" fmla="*/ 188 w 480"/>
                    <a:gd name="T105" fmla="*/ 22 h 480"/>
                    <a:gd name="T106" fmla="*/ 199 w 480"/>
                    <a:gd name="T107" fmla="*/ 11 h 480"/>
                    <a:gd name="T108" fmla="*/ 243 w 480"/>
                    <a:gd name="T109" fmla="*/ 16 h 480"/>
                    <a:gd name="T110" fmla="*/ 231 w 480"/>
                    <a:gd name="T111" fmla="*/ 8 h 480"/>
                    <a:gd name="T112" fmla="*/ 251 w 480"/>
                    <a:gd name="T113" fmla="*/ 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0" h="480">
                      <a:moveTo>
                        <a:pt x="240" y="480"/>
                      </a:moveTo>
                      <a:cubicBezTo>
                        <a:pt x="240" y="480"/>
                        <a:pt x="240" y="480"/>
                        <a:pt x="240" y="480"/>
                      </a:cubicBezTo>
                      <a:cubicBezTo>
                        <a:pt x="239" y="480"/>
                        <a:pt x="237" y="480"/>
                        <a:pt x="236" y="480"/>
                      </a:cubicBezTo>
                      <a:cubicBezTo>
                        <a:pt x="232" y="480"/>
                        <a:pt x="228" y="476"/>
                        <a:pt x="228" y="472"/>
                      </a:cubicBezTo>
                      <a:cubicBezTo>
                        <a:pt x="228" y="467"/>
                        <a:pt x="232" y="464"/>
                        <a:pt x="236" y="464"/>
                      </a:cubicBezTo>
                      <a:cubicBezTo>
                        <a:pt x="238" y="464"/>
                        <a:pt x="239" y="464"/>
                        <a:pt x="240" y="464"/>
                      </a:cubicBezTo>
                      <a:cubicBezTo>
                        <a:pt x="244" y="464"/>
                        <a:pt x="248" y="468"/>
                        <a:pt x="248" y="472"/>
                      </a:cubicBezTo>
                      <a:cubicBezTo>
                        <a:pt x="248" y="476"/>
                        <a:pt x="245" y="480"/>
                        <a:pt x="240" y="480"/>
                      </a:cubicBezTo>
                      <a:close/>
                      <a:moveTo>
                        <a:pt x="288" y="475"/>
                      </a:moveTo>
                      <a:cubicBezTo>
                        <a:pt x="284" y="475"/>
                        <a:pt x="281" y="472"/>
                        <a:pt x="280" y="469"/>
                      </a:cubicBezTo>
                      <a:cubicBezTo>
                        <a:pt x="279" y="464"/>
                        <a:pt x="282" y="460"/>
                        <a:pt x="286" y="459"/>
                      </a:cubicBezTo>
                      <a:cubicBezTo>
                        <a:pt x="288" y="459"/>
                        <a:pt x="289" y="459"/>
                        <a:pt x="290" y="458"/>
                      </a:cubicBezTo>
                      <a:cubicBezTo>
                        <a:pt x="294" y="457"/>
                        <a:pt x="299" y="460"/>
                        <a:pt x="300" y="464"/>
                      </a:cubicBezTo>
                      <a:cubicBezTo>
                        <a:pt x="301" y="469"/>
                        <a:pt x="298" y="473"/>
                        <a:pt x="294" y="474"/>
                      </a:cubicBezTo>
                      <a:cubicBezTo>
                        <a:pt x="292" y="474"/>
                        <a:pt x="291" y="475"/>
                        <a:pt x="290" y="475"/>
                      </a:cubicBezTo>
                      <a:cubicBezTo>
                        <a:pt x="289" y="475"/>
                        <a:pt x="288" y="475"/>
                        <a:pt x="288" y="475"/>
                      </a:cubicBezTo>
                      <a:close/>
                      <a:moveTo>
                        <a:pt x="189" y="474"/>
                      </a:moveTo>
                      <a:cubicBezTo>
                        <a:pt x="188" y="474"/>
                        <a:pt x="187" y="474"/>
                        <a:pt x="187" y="474"/>
                      </a:cubicBezTo>
                      <a:cubicBezTo>
                        <a:pt x="186" y="474"/>
                        <a:pt x="184" y="473"/>
                        <a:pt x="183" y="473"/>
                      </a:cubicBezTo>
                      <a:cubicBezTo>
                        <a:pt x="179" y="472"/>
                        <a:pt x="176" y="468"/>
                        <a:pt x="177" y="463"/>
                      </a:cubicBezTo>
                      <a:cubicBezTo>
                        <a:pt x="178" y="459"/>
                        <a:pt x="182" y="457"/>
                        <a:pt x="187" y="458"/>
                      </a:cubicBezTo>
                      <a:cubicBezTo>
                        <a:pt x="188" y="458"/>
                        <a:pt x="189" y="458"/>
                        <a:pt x="190" y="458"/>
                      </a:cubicBezTo>
                      <a:cubicBezTo>
                        <a:pt x="195" y="459"/>
                        <a:pt x="197" y="464"/>
                        <a:pt x="196" y="468"/>
                      </a:cubicBezTo>
                      <a:cubicBezTo>
                        <a:pt x="196" y="472"/>
                        <a:pt x="192" y="474"/>
                        <a:pt x="189" y="474"/>
                      </a:cubicBezTo>
                      <a:close/>
                      <a:moveTo>
                        <a:pt x="337" y="459"/>
                      </a:moveTo>
                      <a:cubicBezTo>
                        <a:pt x="334" y="459"/>
                        <a:pt x="331" y="457"/>
                        <a:pt x="330" y="454"/>
                      </a:cubicBezTo>
                      <a:cubicBezTo>
                        <a:pt x="328" y="450"/>
                        <a:pt x="330" y="445"/>
                        <a:pt x="334" y="443"/>
                      </a:cubicBezTo>
                      <a:cubicBezTo>
                        <a:pt x="335" y="443"/>
                        <a:pt x="336" y="442"/>
                        <a:pt x="337" y="442"/>
                      </a:cubicBezTo>
                      <a:cubicBezTo>
                        <a:pt x="341" y="440"/>
                        <a:pt x="346" y="442"/>
                        <a:pt x="348" y="446"/>
                      </a:cubicBezTo>
                      <a:cubicBezTo>
                        <a:pt x="350" y="450"/>
                        <a:pt x="348" y="454"/>
                        <a:pt x="344" y="456"/>
                      </a:cubicBezTo>
                      <a:cubicBezTo>
                        <a:pt x="343" y="457"/>
                        <a:pt x="342" y="457"/>
                        <a:pt x="341" y="458"/>
                      </a:cubicBezTo>
                      <a:cubicBezTo>
                        <a:pt x="339" y="458"/>
                        <a:pt x="338" y="459"/>
                        <a:pt x="337" y="459"/>
                      </a:cubicBezTo>
                      <a:close/>
                      <a:moveTo>
                        <a:pt x="140" y="457"/>
                      </a:moveTo>
                      <a:cubicBezTo>
                        <a:pt x="138" y="457"/>
                        <a:pt x="137" y="457"/>
                        <a:pt x="136" y="456"/>
                      </a:cubicBezTo>
                      <a:cubicBezTo>
                        <a:pt x="135" y="456"/>
                        <a:pt x="134" y="455"/>
                        <a:pt x="132" y="455"/>
                      </a:cubicBezTo>
                      <a:cubicBezTo>
                        <a:pt x="128" y="453"/>
                        <a:pt x="127" y="448"/>
                        <a:pt x="129" y="444"/>
                      </a:cubicBezTo>
                      <a:cubicBezTo>
                        <a:pt x="131" y="440"/>
                        <a:pt x="136" y="438"/>
                        <a:pt x="140" y="440"/>
                      </a:cubicBezTo>
                      <a:cubicBezTo>
                        <a:pt x="141" y="441"/>
                        <a:pt x="142" y="441"/>
                        <a:pt x="143" y="442"/>
                      </a:cubicBezTo>
                      <a:cubicBezTo>
                        <a:pt x="147" y="444"/>
                        <a:pt x="149" y="449"/>
                        <a:pt x="147" y="453"/>
                      </a:cubicBezTo>
                      <a:cubicBezTo>
                        <a:pt x="145" y="456"/>
                        <a:pt x="143" y="457"/>
                        <a:pt x="140" y="457"/>
                      </a:cubicBezTo>
                      <a:close/>
                      <a:moveTo>
                        <a:pt x="382" y="432"/>
                      </a:moveTo>
                      <a:cubicBezTo>
                        <a:pt x="379" y="432"/>
                        <a:pt x="377" y="431"/>
                        <a:pt x="375" y="429"/>
                      </a:cubicBezTo>
                      <a:cubicBezTo>
                        <a:pt x="373" y="425"/>
                        <a:pt x="373" y="420"/>
                        <a:pt x="377" y="417"/>
                      </a:cubicBezTo>
                      <a:cubicBezTo>
                        <a:pt x="378" y="417"/>
                        <a:pt x="379" y="416"/>
                        <a:pt x="380" y="415"/>
                      </a:cubicBezTo>
                      <a:cubicBezTo>
                        <a:pt x="383" y="412"/>
                        <a:pt x="388" y="413"/>
                        <a:pt x="391" y="416"/>
                      </a:cubicBezTo>
                      <a:cubicBezTo>
                        <a:pt x="394" y="420"/>
                        <a:pt x="393" y="425"/>
                        <a:pt x="390" y="428"/>
                      </a:cubicBezTo>
                      <a:cubicBezTo>
                        <a:pt x="389" y="428"/>
                        <a:pt x="388" y="429"/>
                        <a:pt x="386" y="430"/>
                      </a:cubicBezTo>
                      <a:cubicBezTo>
                        <a:pt x="385" y="431"/>
                        <a:pt x="383" y="432"/>
                        <a:pt x="382" y="432"/>
                      </a:cubicBezTo>
                      <a:close/>
                      <a:moveTo>
                        <a:pt x="96" y="430"/>
                      </a:moveTo>
                      <a:cubicBezTo>
                        <a:pt x="94" y="430"/>
                        <a:pt x="92" y="429"/>
                        <a:pt x="91" y="428"/>
                      </a:cubicBezTo>
                      <a:cubicBezTo>
                        <a:pt x="90" y="427"/>
                        <a:pt x="88" y="426"/>
                        <a:pt x="87" y="425"/>
                      </a:cubicBezTo>
                      <a:cubicBezTo>
                        <a:pt x="84" y="422"/>
                        <a:pt x="83" y="417"/>
                        <a:pt x="86" y="414"/>
                      </a:cubicBezTo>
                      <a:cubicBezTo>
                        <a:pt x="89" y="411"/>
                        <a:pt x="94" y="410"/>
                        <a:pt x="98" y="413"/>
                      </a:cubicBezTo>
                      <a:cubicBezTo>
                        <a:pt x="99" y="414"/>
                        <a:pt x="100" y="415"/>
                        <a:pt x="101" y="415"/>
                      </a:cubicBezTo>
                      <a:cubicBezTo>
                        <a:pt x="104" y="418"/>
                        <a:pt x="105" y="423"/>
                        <a:pt x="102" y="427"/>
                      </a:cubicBezTo>
                      <a:cubicBezTo>
                        <a:pt x="100" y="429"/>
                        <a:pt x="98" y="430"/>
                        <a:pt x="96" y="430"/>
                      </a:cubicBezTo>
                      <a:close/>
                      <a:moveTo>
                        <a:pt x="419" y="396"/>
                      </a:moveTo>
                      <a:cubicBezTo>
                        <a:pt x="417" y="396"/>
                        <a:pt x="415" y="395"/>
                        <a:pt x="414" y="394"/>
                      </a:cubicBezTo>
                      <a:cubicBezTo>
                        <a:pt x="410" y="391"/>
                        <a:pt x="410" y="386"/>
                        <a:pt x="413" y="383"/>
                      </a:cubicBezTo>
                      <a:cubicBezTo>
                        <a:pt x="414" y="382"/>
                        <a:pt x="414" y="381"/>
                        <a:pt x="415" y="380"/>
                      </a:cubicBezTo>
                      <a:cubicBezTo>
                        <a:pt x="418" y="376"/>
                        <a:pt x="423" y="376"/>
                        <a:pt x="426" y="378"/>
                      </a:cubicBezTo>
                      <a:cubicBezTo>
                        <a:pt x="430" y="381"/>
                        <a:pt x="430" y="386"/>
                        <a:pt x="428" y="390"/>
                      </a:cubicBezTo>
                      <a:cubicBezTo>
                        <a:pt x="427" y="391"/>
                        <a:pt x="426" y="392"/>
                        <a:pt x="425" y="393"/>
                      </a:cubicBezTo>
                      <a:cubicBezTo>
                        <a:pt x="424" y="395"/>
                        <a:pt x="421" y="396"/>
                        <a:pt x="419" y="396"/>
                      </a:cubicBezTo>
                      <a:close/>
                      <a:moveTo>
                        <a:pt x="59" y="393"/>
                      </a:moveTo>
                      <a:cubicBezTo>
                        <a:pt x="56" y="393"/>
                        <a:pt x="54" y="392"/>
                        <a:pt x="53" y="390"/>
                      </a:cubicBezTo>
                      <a:cubicBezTo>
                        <a:pt x="52" y="389"/>
                        <a:pt x="51" y="388"/>
                        <a:pt x="50" y="387"/>
                      </a:cubicBezTo>
                      <a:cubicBezTo>
                        <a:pt x="47" y="383"/>
                        <a:pt x="48" y="378"/>
                        <a:pt x="51" y="375"/>
                      </a:cubicBezTo>
                      <a:cubicBezTo>
                        <a:pt x="55" y="373"/>
                        <a:pt x="60" y="373"/>
                        <a:pt x="63" y="377"/>
                      </a:cubicBezTo>
                      <a:cubicBezTo>
                        <a:pt x="63" y="378"/>
                        <a:pt x="64" y="379"/>
                        <a:pt x="65" y="380"/>
                      </a:cubicBezTo>
                      <a:cubicBezTo>
                        <a:pt x="68" y="383"/>
                        <a:pt x="67" y="388"/>
                        <a:pt x="64" y="391"/>
                      </a:cubicBezTo>
                      <a:cubicBezTo>
                        <a:pt x="62" y="392"/>
                        <a:pt x="61" y="393"/>
                        <a:pt x="59" y="393"/>
                      </a:cubicBezTo>
                      <a:close/>
                      <a:moveTo>
                        <a:pt x="447" y="352"/>
                      </a:moveTo>
                      <a:cubicBezTo>
                        <a:pt x="446" y="352"/>
                        <a:pt x="445" y="352"/>
                        <a:pt x="444" y="351"/>
                      </a:cubicBezTo>
                      <a:cubicBezTo>
                        <a:pt x="440" y="349"/>
                        <a:pt x="438" y="345"/>
                        <a:pt x="440" y="341"/>
                      </a:cubicBezTo>
                      <a:cubicBezTo>
                        <a:pt x="441" y="339"/>
                        <a:pt x="441" y="338"/>
                        <a:pt x="442" y="337"/>
                      </a:cubicBezTo>
                      <a:cubicBezTo>
                        <a:pt x="444" y="333"/>
                        <a:pt x="449" y="331"/>
                        <a:pt x="453" y="333"/>
                      </a:cubicBezTo>
                      <a:cubicBezTo>
                        <a:pt x="457" y="335"/>
                        <a:pt x="458" y="340"/>
                        <a:pt x="456" y="344"/>
                      </a:cubicBezTo>
                      <a:cubicBezTo>
                        <a:pt x="456" y="345"/>
                        <a:pt x="455" y="347"/>
                        <a:pt x="454" y="348"/>
                      </a:cubicBezTo>
                      <a:cubicBezTo>
                        <a:pt x="453" y="351"/>
                        <a:pt x="450" y="352"/>
                        <a:pt x="447" y="352"/>
                      </a:cubicBezTo>
                      <a:close/>
                      <a:moveTo>
                        <a:pt x="31" y="349"/>
                      </a:moveTo>
                      <a:cubicBezTo>
                        <a:pt x="28" y="349"/>
                        <a:pt x="25" y="347"/>
                        <a:pt x="24" y="345"/>
                      </a:cubicBezTo>
                      <a:cubicBezTo>
                        <a:pt x="23" y="343"/>
                        <a:pt x="23" y="342"/>
                        <a:pt x="22" y="341"/>
                      </a:cubicBezTo>
                      <a:cubicBezTo>
                        <a:pt x="20" y="337"/>
                        <a:pt x="22" y="332"/>
                        <a:pt x="26" y="330"/>
                      </a:cubicBezTo>
                      <a:cubicBezTo>
                        <a:pt x="30" y="328"/>
                        <a:pt x="35" y="330"/>
                        <a:pt x="37" y="334"/>
                      </a:cubicBezTo>
                      <a:cubicBezTo>
                        <a:pt x="37" y="335"/>
                        <a:pt x="38" y="336"/>
                        <a:pt x="38" y="338"/>
                      </a:cubicBezTo>
                      <a:cubicBezTo>
                        <a:pt x="40" y="342"/>
                        <a:pt x="39" y="346"/>
                        <a:pt x="35" y="348"/>
                      </a:cubicBezTo>
                      <a:cubicBezTo>
                        <a:pt x="33" y="349"/>
                        <a:pt x="32" y="349"/>
                        <a:pt x="31" y="349"/>
                      </a:cubicBezTo>
                      <a:close/>
                      <a:moveTo>
                        <a:pt x="465" y="304"/>
                      </a:moveTo>
                      <a:cubicBezTo>
                        <a:pt x="465" y="304"/>
                        <a:pt x="464" y="303"/>
                        <a:pt x="463" y="303"/>
                      </a:cubicBezTo>
                      <a:cubicBezTo>
                        <a:pt x="459" y="302"/>
                        <a:pt x="457" y="298"/>
                        <a:pt x="458" y="294"/>
                      </a:cubicBezTo>
                      <a:cubicBezTo>
                        <a:pt x="458" y="292"/>
                        <a:pt x="458" y="291"/>
                        <a:pt x="458" y="290"/>
                      </a:cubicBezTo>
                      <a:cubicBezTo>
                        <a:pt x="459" y="286"/>
                        <a:pt x="464" y="283"/>
                        <a:pt x="468" y="284"/>
                      </a:cubicBezTo>
                      <a:cubicBezTo>
                        <a:pt x="472" y="285"/>
                        <a:pt x="475" y="289"/>
                        <a:pt x="474" y="293"/>
                      </a:cubicBezTo>
                      <a:cubicBezTo>
                        <a:pt x="474" y="295"/>
                        <a:pt x="473" y="296"/>
                        <a:pt x="473" y="297"/>
                      </a:cubicBezTo>
                      <a:cubicBezTo>
                        <a:pt x="472" y="301"/>
                        <a:pt x="469" y="304"/>
                        <a:pt x="465" y="304"/>
                      </a:cubicBezTo>
                      <a:close/>
                      <a:moveTo>
                        <a:pt x="14" y="300"/>
                      </a:moveTo>
                      <a:cubicBezTo>
                        <a:pt x="10" y="300"/>
                        <a:pt x="7" y="298"/>
                        <a:pt x="6" y="294"/>
                      </a:cubicBezTo>
                      <a:cubicBezTo>
                        <a:pt x="6" y="292"/>
                        <a:pt x="5" y="291"/>
                        <a:pt x="5" y="290"/>
                      </a:cubicBezTo>
                      <a:cubicBezTo>
                        <a:pt x="4" y="285"/>
                        <a:pt x="7" y="281"/>
                        <a:pt x="11" y="280"/>
                      </a:cubicBezTo>
                      <a:cubicBezTo>
                        <a:pt x="16" y="279"/>
                        <a:pt x="20" y="282"/>
                        <a:pt x="21" y="286"/>
                      </a:cubicBezTo>
                      <a:cubicBezTo>
                        <a:pt x="21" y="288"/>
                        <a:pt x="21" y="289"/>
                        <a:pt x="22" y="290"/>
                      </a:cubicBezTo>
                      <a:cubicBezTo>
                        <a:pt x="23" y="295"/>
                        <a:pt x="20" y="299"/>
                        <a:pt x="16" y="300"/>
                      </a:cubicBezTo>
                      <a:cubicBezTo>
                        <a:pt x="15" y="300"/>
                        <a:pt x="14" y="300"/>
                        <a:pt x="14" y="300"/>
                      </a:cubicBezTo>
                      <a:close/>
                      <a:moveTo>
                        <a:pt x="472" y="252"/>
                      </a:moveTo>
                      <a:cubicBezTo>
                        <a:pt x="472" y="252"/>
                        <a:pt x="472" y="252"/>
                        <a:pt x="472" y="252"/>
                      </a:cubicBezTo>
                      <a:cubicBezTo>
                        <a:pt x="467" y="252"/>
                        <a:pt x="464" y="248"/>
                        <a:pt x="464" y="244"/>
                      </a:cubicBezTo>
                      <a:cubicBezTo>
                        <a:pt x="464" y="243"/>
                        <a:pt x="464" y="241"/>
                        <a:pt x="464" y="240"/>
                      </a:cubicBezTo>
                      <a:cubicBezTo>
                        <a:pt x="464" y="239"/>
                        <a:pt x="464" y="239"/>
                        <a:pt x="464" y="239"/>
                      </a:cubicBezTo>
                      <a:cubicBezTo>
                        <a:pt x="464" y="235"/>
                        <a:pt x="468" y="231"/>
                        <a:pt x="472" y="231"/>
                      </a:cubicBezTo>
                      <a:cubicBezTo>
                        <a:pt x="476" y="231"/>
                        <a:pt x="480" y="235"/>
                        <a:pt x="480" y="239"/>
                      </a:cubicBezTo>
                      <a:cubicBezTo>
                        <a:pt x="480" y="240"/>
                        <a:pt x="480" y="240"/>
                        <a:pt x="480" y="240"/>
                      </a:cubicBezTo>
                      <a:cubicBezTo>
                        <a:pt x="480" y="241"/>
                        <a:pt x="480" y="243"/>
                        <a:pt x="480" y="244"/>
                      </a:cubicBezTo>
                      <a:cubicBezTo>
                        <a:pt x="480" y="249"/>
                        <a:pt x="476" y="252"/>
                        <a:pt x="472" y="252"/>
                      </a:cubicBezTo>
                      <a:close/>
                      <a:moveTo>
                        <a:pt x="8" y="248"/>
                      </a:moveTo>
                      <a:cubicBezTo>
                        <a:pt x="4" y="248"/>
                        <a:pt x="0" y="245"/>
                        <a:pt x="0" y="240"/>
                      </a:cubicBezTo>
                      <a:cubicBezTo>
                        <a:pt x="0" y="240"/>
                        <a:pt x="0" y="240"/>
                        <a:pt x="0" y="240"/>
                      </a:cubicBezTo>
                      <a:cubicBezTo>
                        <a:pt x="0" y="239"/>
                        <a:pt x="0" y="238"/>
                        <a:pt x="0" y="236"/>
                      </a:cubicBezTo>
                      <a:cubicBezTo>
                        <a:pt x="0" y="232"/>
                        <a:pt x="4" y="228"/>
                        <a:pt x="8" y="228"/>
                      </a:cubicBezTo>
                      <a:cubicBezTo>
                        <a:pt x="13" y="229"/>
                        <a:pt x="16" y="232"/>
                        <a:pt x="16" y="237"/>
                      </a:cubicBezTo>
                      <a:cubicBezTo>
                        <a:pt x="16" y="238"/>
                        <a:pt x="16" y="239"/>
                        <a:pt x="16" y="240"/>
                      </a:cubicBezTo>
                      <a:cubicBezTo>
                        <a:pt x="16" y="240"/>
                        <a:pt x="16" y="240"/>
                        <a:pt x="16" y="240"/>
                      </a:cubicBezTo>
                      <a:cubicBezTo>
                        <a:pt x="16" y="245"/>
                        <a:pt x="12" y="248"/>
                        <a:pt x="8" y="248"/>
                      </a:cubicBezTo>
                      <a:close/>
                      <a:moveTo>
                        <a:pt x="467" y="199"/>
                      </a:moveTo>
                      <a:cubicBezTo>
                        <a:pt x="463" y="199"/>
                        <a:pt x="460" y="197"/>
                        <a:pt x="459" y="193"/>
                      </a:cubicBezTo>
                      <a:cubicBezTo>
                        <a:pt x="459" y="192"/>
                        <a:pt x="459" y="191"/>
                        <a:pt x="458" y="189"/>
                      </a:cubicBezTo>
                      <a:cubicBezTo>
                        <a:pt x="457" y="185"/>
                        <a:pt x="460" y="181"/>
                        <a:pt x="464" y="180"/>
                      </a:cubicBezTo>
                      <a:cubicBezTo>
                        <a:pt x="469" y="179"/>
                        <a:pt x="473" y="181"/>
                        <a:pt x="474" y="186"/>
                      </a:cubicBezTo>
                      <a:cubicBezTo>
                        <a:pt x="474" y="187"/>
                        <a:pt x="474" y="188"/>
                        <a:pt x="475" y="190"/>
                      </a:cubicBezTo>
                      <a:cubicBezTo>
                        <a:pt x="476" y="194"/>
                        <a:pt x="473" y="198"/>
                        <a:pt x="469" y="199"/>
                      </a:cubicBezTo>
                      <a:cubicBezTo>
                        <a:pt x="468" y="199"/>
                        <a:pt x="467" y="199"/>
                        <a:pt x="467" y="199"/>
                      </a:cubicBezTo>
                      <a:close/>
                      <a:moveTo>
                        <a:pt x="14" y="197"/>
                      </a:moveTo>
                      <a:cubicBezTo>
                        <a:pt x="13" y="197"/>
                        <a:pt x="12" y="197"/>
                        <a:pt x="12" y="197"/>
                      </a:cubicBezTo>
                      <a:cubicBezTo>
                        <a:pt x="8" y="196"/>
                        <a:pt x="5" y="191"/>
                        <a:pt x="6" y="187"/>
                      </a:cubicBezTo>
                      <a:cubicBezTo>
                        <a:pt x="6" y="186"/>
                        <a:pt x="6" y="184"/>
                        <a:pt x="7" y="183"/>
                      </a:cubicBezTo>
                      <a:cubicBezTo>
                        <a:pt x="8" y="179"/>
                        <a:pt x="12" y="176"/>
                        <a:pt x="16" y="177"/>
                      </a:cubicBezTo>
                      <a:cubicBezTo>
                        <a:pt x="21" y="178"/>
                        <a:pt x="23" y="183"/>
                        <a:pt x="22" y="187"/>
                      </a:cubicBezTo>
                      <a:cubicBezTo>
                        <a:pt x="22" y="188"/>
                        <a:pt x="22" y="189"/>
                        <a:pt x="21" y="191"/>
                      </a:cubicBezTo>
                      <a:cubicBezTo>
                        <a:pt x="21" y="194"/>
                        <a:pt x="17" y="197"/>
                        <a:pt x="14" y="197"/>
                      </a:cubicBezTo>
                      <a:close/>
                      <a:moveTo>
                        <a:pt x="450" y="150"/>
                      </a:moveTo>
                      <a:cubicBezTo>
                        <a:pt x="447" y="150"/>
                        <a:pt x="445" y="148"/>
                        <a:pt x="443" y="146"/>
                      </a:cubicBezTo>
                      <a:cubicBezTo>
                        <a:pt x="443" y="144"/>
                        <a:pt x="442" y="143"/>
                        <a:pt x="442" y="142"/>
                      </a:cubicBezTo>
                      <a:cubicBezTo>
                        <a:pt x="440" y="138"/>
                        <a:pt x="441" y="133"/>
                        <a:pt x="445" y="131"/>
                      </a:cubicBezTo>
                      <a:cubicBezTo>
                        <a:pt x="449" y="129"/>
                        <a:pt x="454" y="131"/>
                        <a:pt x="456" y="135"/>
                      </a:cubicBezTo>
                      <a:cubicBezTo>
                        <a:pt x="457" y="136"/>
                        <a:pt x="457" y="138"/>
                        <a:pt x="458" y="139"/>
                      </a:cubicBezTo>
                      <a:cubicBezTo>
                        <a:pt x="460" y="143"/>
                        <a:pt x="458" y="148"/>
                        <a:pt x="454" y="149"/>
                      </a:cubicBezTo>
                      <a:cubicBezTo>
                        <a:pt x="453" y="150"/>
                        <a:pt x="452" y="150"/>
                        <a:pt x="450" y="150"/>
                      </a:cubicBezTo>
                      <a:close/>
                      <a:moveTo>
                        <a:pt x="31" y="148"/>
                      </a:moveTo>
                      <a:cubicBezTo>
                        <a:pt x="30" y="148"/>
                        <a:pt x="28" y="148"/>
                        <a:pt x="27" y="147"/>
                      </a:cubicBezTo>
                      <a:cubicBezTo>
                        <a:pt x="23" y="145"/>
                        <a:pt x="22" y="140"/>
                        <a:pt x="23" y="136"/>
                      </a:cubicBezTo>
                      <a:cubicBezTo>
                        <a:pt x="24" y="135"/>
                        <a:pt x="25" y="134"/>
                        <a:pt x="25" y="133"/>
                      </a:cubicBezTo>
                      <a:cubicBezTo>
                        <a:pt x="27" y="129"/>
                        <a:pt x="32" y="127"/>
                        <a:pt x="36" y="129"/>
                      </a:cubicBezTo>
                      <a:cubicBezTo>
                        <a:pt x="40" y="131"/>
                        <a:pt x="42" y="136"/>
                        <a:pt x="40" y="140"/>
                      </a:cubicBezTo>
                      <a:cubicBezTo>
                        <a:pt x="39" y="141"/>
                        <a:pt x="38" y="142"/>
                        <a:pt x="38" y="143"/>
                      </a:cubicBezTo>
                      <a:cubicBezTo>
                        <a:pt x="37" y="146"/>
                        <a:pt x="34" y="148"/>
                        <a:pt x="31" y="148"/>
                      </a:cubicBezTo>
                      <a:close/>
                      <a:moveTo>
                        <a:pt x="423" y="106"/>
                      </a:moveTo>
                      <a:cubicBezTo>
                        <a:pt x="421" y="106"/>
                        <a:pt x="419" y="105"/>
                        <a:pt x="417" y="103"/>
                      </a:cubicBezTo>
                      <a:cubicBezTo>
                        <a:pt x="416" y="102"/>
                        <a:pt x="415" y="101"/>
                        <a:pt x="415" y="100"/>
                      </a:cubicBezTo>
                      <a:cubicBezTo>
                        <a:pt x="412" y="96"/>
                        <a:pt x="412" y="91"/>
                        <a:pt x="416" y="88"/>
                      </a:cubicBezTo>
                      <a:cubicBezTo>
                        <a:pt x="419" y="86"/>
                        <a:pt x="424" y="86"/>
                        <a:pt x="427" y="90"/>
                      </a:cubicBezTo>
                      <a:cubicBezTo>
                        <a:pt x="428" y="91"/>
                        <a:pt x="429" y="92"/>
                        <a:pt x="430" y="93"/>
                      </a:cubicBezTo>
                      <a:cubicBezTo>
                        <a:pt x="432" y="96"/>
                        <a:pt x="432" y="101"/>
                        <a:pt x="428" y="104"/>
                      </a:cubicBezTo>
                      <a:cubicBezTo>
                        <a:pt x="427" y="105"/>
                        <a:pt x="425" y="106"/>
                        <a:pt x="423" y="106"/>
                      </a:cubicBezTo>
                      <a:close/>
                      <a:moveTo>
                        <a:pt x="58" y="104"/>
                      </a:moveTo>
                      <a:cubicBezTo>
                        <a:pt x="57" y="104"/>
                        <a:pt x="55" y="103"/>
                        <a:pt x="53" y="102"/>
                      </a:cubicBezTo>
                      <a:cubicBezTo>
                        <a:pt x="50" y="99"/>
                        <a:pt x="49" y="94"/>
                        <a:pt x="52" y="91"/>
                      </a:cubicBezTo>
                      <a:cubicBezTo>
                        <a:pt x="53" y="90"/>
                        <a:pt x="54" y="89"/>
                        <a:pt x="55" y="88"/>
                      </a:cubicBezTo>
                      <a:cubicBezTo>
                        <a:pt x="57" y="84"/>
                        <a:pt x="62" y="84"/>
                        <a:pt x="66" y="86"/>
                      </a:cubicBezTo>
                      <a:cubicBezTo>
                        <a:pt x="69" y="89"/>
                        <a:pt x="70" y="94"/>
                        <a:pt x="67" y="98"/>
                      </a:cubicBezTo>
                      <a:cubicBezTo>
                        <a:pt x="66" y="99"/>
                        <a:pt x="65" y="100"/>
                        <a:pt x="65" y="101"/>
                      </a:cubicBezTo>
                      <a:cubicBezTo>
                        <a:pt x="63" y="103"/>
                        <a:pt x="61" y="104"/>
                        <a:pt x="58" y="104"/>
                      </a:cubicBezTo>
                      <a:close/>
                      <a:moveTo>
                        <a:pt x="387" y="69"/>
                      </a:moveTo>
                      <a:cubicBezTo>
                        <a:pt x="385" y="69"/>
                        <a:pt x="384" y="68"/>
                        <a:pt x="382" y="67"/>
                      </a:cubicBezTo>
                      <a:cubicBezTo>
                        <a:pt x="381" y="66"/>
                        <a:pt x="380" y="65"/>
                        <a:pt x="379" y="64"/>
                      </a:cubicBezTo>
                      <a:cubicBezTo>
                        <a:pt x="376" y="62"/>
                        <a:pt x="375" y="57"/>
                        <a:pt x="378" y="53"/>
                      </a:cubicBezTo>
                      <a:cubicBezTo>
                        <a:pt x="381" y="50"/>
                        <a:pt x="386" y="49"/>
                        <a:pt x="389" y="52"/>
                      </a:cubicBezTo>
                      <a:cubicBezTo>
                        <a:pt x="390" y="53"/>
                        <a:pt x="391" y="54"/>
                        <a:pt x="392" y="54"/>
                      </a:cubicBezTo>
                      <a:cubicBezTo>
                        <a:pt x="396" y="57"/>
                        <a:pt x="396" y="62"/>
                        <a:pt x="393" y="66"/>
                      </a:cubicBezTo>
                      <a:cubicBezTo>
                        <a:pt x="392" y="68"/>
                        <a:pt x="389" y="69"/>
                        <a:pt x="387" y="69"/>
                      </a:cubicBezTo>
                      <a:close/>
                      <a:moveTo>
                        <a:pt x="95" y="67"/>
                      </a:moveTo>
                      <a:cubicBezTo>
                        <a:pt x="93" y="67"/>
                        <a:pt x="90" y="66"/>
                        <a:pt x="89" y="64"/>
                      </a:cubicBezTo>
                      <a:cubicBezTo>
                        <a:pt x="86" y="61"/>
                        <a:pt x="86" y="55"/>
                        <a:pt x="90" y="53"/>
                      </a:cubicBezTo>
                      <a:cubicBezTo>
                        <a:pt x="91" y="52"/>
                        <a:pt x="92" y="51"/>
                        <a:pt x="93" y="50"/>
                      </a:cubicBezTo>
                      <a:cubicBezTo>
                        <a:pt x="97" y="47"/>
                        <a:pt x="102" y="48"/>
                        <a:pt x="104" y="52"/>
                      </a:cubicBezTo>
                      <a:cubicBezTo>
                        <a:pt x="107" y="55"/>
                        <a:pt x="106" y="60"/>
                        <a:pt x="103" y="63"/>
                      </a:cubicBezTo>
                      <a:cubicBezTo>
                        <a:pt x="102" y="64"/>
                        <a:pt x="101" y="64"/>
                        <a:pt x="100" y="65"/>
                      </a:cubicBezTo>
                      <a:cubicBezTo>
                        <a:pt x="98" y="66"/>
                        <a:pt x="97" y="67"/>
                        <a:pt x="95" y="67"/>
                      </a:cubicBezTo>
                      <a:close/>
                      <a:moveTo>
                        <a:pt x="344" y="40"/>
                      </a:moveTo>
                      <a:cubicBezTo>
                        <a:pt x="342" y="40"/>
                        <a:pt x="341" y="40"/>
                        <a:pt x="340" y="40"/>
                      </a:cubicBezTo>
                      <a:cubicBezTo>
                        <a:pt x="339" y="39"/>
                        <a:pt x="338" y="38"/>
                        <a:pt x="337" y="38"/>
                      </a:cubicBezTo>
                      <a:cubicBezTo>
                        <a:pt x="333" y="36"/>
                        <a:pt x="331" y="31"/>
                        <a:pt x="333" y="27"/>
                      </a:cubicBezTo>
                      <a:cubicBezTo>
                        <a:pt x="335" y="23"/>
                        <a:pt x="339" y="21"/>
                        <a:pt x="343" y="23"/>
                      </a:cubicBezTo>
                      <a:cubicBezTo>
                        <a:pt x="345" y="24"/>
                        <a:pt x="346" y="25"/>
                        <a:pt x="347" y="25"/>
                      </a:cubicBezTo>
                      <a:cubicBezTo>
                        <a:pt x="351" y="27"/>
                        <a:pt x="353" y="32"/>
                        <a:pt x="351" y="36"/>
                      </a:cubicBezTo>
                      <a:cubicBezTo>
                        <a:pt x="349" y="39"/>
                        <a:pt x="347" y="40"/>
                        <a:pt x="344" y="40"/>
                      </a:cubicBezTo>
                      <a:close/>
                      <a:moveTo>
                        <a:pt x="139" y="39"/>
                      </a:moveTo>
                      <a:cubicBezTo>
                        <a:pt x="136" y="39"/>
                        <a:pt x="133" y="38"/>
                        <a:pt x="132" y="35"/>
                      </a:cubicBezTo>
                      <a:cubicBezTo>
                        <a:pt x="130" y="31"/>
                        <a:pt x="131" y="26"/>
                        <a:pt x="135" y="24"/>
                      </a:cubicBezTo>
                      <a:cubicBezTo>
                        <a:pt x="137" y="23"/>
                        <a:pt x="138" y="23"/>
                        <a:pt x="139" y="22"/>
                      </a:cubicBezTo>
                      <a:cubicBezTo>
                        <a:pt x="143" y="20"/>
                        <a:pt x="148" y="22"/>
                        <a:pt x="150" y="26"/>
                      </a:cubicBezTo>
                      <a:cubicBezTo>
                        <a:pt x="151" y="30"/>
                        <a:pt x="150" y="35"/>
                        <a:pt x="146" y="37"/>
                      </a:cubicBezTo>
                      <a:cubicBezTo>
                        <a:pt x="145" y="37"/>
                        <a:pt x="143" y="38"/>
                        <a:pt x="142" y="38"/>
                      </a:cubicBezTo>
                      <a:cubicBezTo>
                        <a:pt x="141" y="39"/>
                        <a:pt x="140" y="39"/>
                        <a:pt x="139" y="39"/>
                      </a:cubicBezTo>
                      <a:close/>
                      <a:moveTo>
                        <a:pt x="295" y="23"/>
                      </a:moveTo>
                      <a:cubicBezTo>
                        <a:pt x="294" y="23"/>
                        <a:pt x="294" y="22"/>
                        <a:pt x="293" y="22"/>
                      </a:cubicBezTo>
                      <a:cubicBezTo>
                        <a:pt x="292" y="22"/>
                        <a:pt x="290" y="22"/>
                        <a:pt x="289" y="21"/>
                      </a:cubicBezTo>
                      <a:cubicBezTo>
                        <a:pt x="285" y="20"/>
                        <a:pt x="282" y="16"/>
                        <a:pt x="283" y="12"/>
                      </a:cubicBezTo>
                      <a:cubicBezTo>
                        <a:pt x="284" y="8"/>
                        <a:pt x="288" y="5"/>
                        <a:pt x="293" y="6"/>
                      </a:cubicBezTo>
                      <a:cubicBezTo>
                        <a:pt x="294" y="6"/>
                        <a:pt x="295" y="6"/>
                        <a:pt x="297" y="7"/>
                      </a:cubicBezTo>
                      <a:cubicBezTo>
                        <a:pt x="301" y="8"/>
                        <a:pt x="304" y="12"/>
                        <a:pt x="303" y="16"/>
                      </a:cubicBezTo>
                      <a:cubicBezTo>
                        <a:pt x="302" y="20"/>
                        <a:pt x="298" y="23"/>
                        <a:pt x="295" y="23"/>
                      </a:cubicBezTo>
                      <a:close/>
                      <a:moveTo>
                        <a:pt x="188" y="22"/>
                      </a:moveTo>
                      <a:cubicBezTo>
                        <a:pt x="184" y="22"/>
                        <a:pt x="181" y="19"/>
                        <a:pt x="180" y="16"/>
                      </a:cubicBezTo>
                      <a:cubicBezTo>
                        <a:pt x="179" y="11"/>
                        <a:pt x="182" y="7"/>
                        <a:pt x="186" y="6"/>
                      </a:cubicBezTo>
                      <a:cubicBezTo>
                        <a:pt x="187" y="6"/>
                        <a:pt x="189" y="6"/>
                        <a:pt x="190" y="5"/>
                      </a:cubicBezTo>
                      <a:cubicBezTo>
                        <a:pt x="194" y="4"/>
                        <a:pt x="199" y="7"/>
                        <a:pt x="199" y="11"/>
                      </a:cubicBezTo>
                      <a:cubicBezTo>
                        <a:pt x="200" y="16"/>
                        <a:pt x="198" y="20"/>
                        <a:pt x="193" y="21"/>
                      </a:cubicBezTo>
                      <a:cubicBezTo>
                        <a:pt x="192" y="21"/>
                        <a:pt x="191" y="21"/>
                        <a:pt x="190" y="22"/>
                      </a:cubicBezTo>
                      <a:cubicBezTo>
                        <a:pt x="189" y="22"/>
                        <a:pt x="188" y="22"/>
                        <a:pt x="188" y="22"/>
                      </a:cubicBezTo>
                      <a:close/>
                      <a:moveTo>
                        <a:pt x="243" y="16"/>
                      </a:moveTo>
                      <a:cubicBezTo>
                        <a:pt x="243" y="16"/>
                        <a:pt x="243" y="16"/>
                        <a:pt x="243" y="16"/>
                      </a:cubicBezTo>
                      <a:cubicBezTo>
                        <a:pt x="242" y="16"/>
                        <a:pt x="241" y="16"/>
                        <a:pt x="240" y="16"/>
                      </a:cubicBezTo>
                      <a:cubicBezTo>
                        <a:pt x="239" y="16"/>
                        <a:pt x="239" y="16"/>
                        <a:pt x="239" y="16"/>
                      </a:cubicBezTo>
                      <a:cubicBezTo>
                        <a:pt x="235" y="16"/>
                        <a:pt x="231" y="12"/>
                        <a:pt x="231" y="8"/>
                      </a:cubicBezTo>
                      <a:cubicBezTo>
                        <a:pt x="231" y="4"/>
                        <a:pt x="235" y="0"/>
                        <a:pt x="239" y="0"/>
                      </a:cubicBezTo>
                      <a:cubicBezTo>
                        <a:pt x="240" y="0"/>
                        <a:pt x="240" y="0"/>
                        <a:pt x="240" y="0"/>
                      </a:cubicBezTo>
                      <a:cubicBezTo>
                        <a:pt x="241" y="0"/>
                        <a:pt x="242" y="0"/>
                        <a:pt x="243" y="0"/>
                      </a:cubicBezTo>
                      <a:cubicBezTo>
                        <a:pt x="248" y="0"/>
                        <a:pt x="251" y="4"/>
                        <a:pt x="251" y="8"/>
                      </a:cubicBezTo>
                      <a:cubicBezTo>
                        <a:pt x="251" y="13"/>
                        <a:pt x="248" y="16"/>
                        <a:pt x="24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33" name="Freeform 22"/>
                <p:cNvSpPr>
                  <a:spLocks/>
                </p:cNvSpPr>
                <p:nvPr/>
              </p:nvSpPr>
              <p:spPr bwMode="auto">
                <a:xfrm>
                  <a:off x="4555331" y="2723187"/>
                  <a:ext cx="147638" cy="147637"/>
                </a:xfrm>
                <a:custGeom>
                  <a:avLst/>
                  <a:gdLst>
                    <a:gd name="T0" fmla="*/ 46 w 93"/>
                    <a:gd name="T1" fmla="*/ 0 h 93"/>
                    <a:gd name="T2" fmla="*/ 55 w 93"/>
                    <a:gd name="T3" fmla="*/ 38 h 93"/>
                    <a:gd name="T4" fmla="*/ 93 w 93"/>
                    <a:gd name="T5" fmla="*/ 47 h 93"/>
                    <a:gd name="T6" fmla="*/ 55 w 93"/>
                    <a:gd name="T7" fmla="*/ 55 h 93"/>
                    <a:gd name="T8" fmla="*/ 46 w 93"/>
                    <a:gd name="T9" fmla="*/ 93 h 93"/>
                    <a:gd name="T10" fmla="*/ 38 w 93"/>
                    <a:gd name="T11" fmla="*/ 55 h 93"/>
                    <a:gd name="T12" fmla="*/ 0 w 93"/>
                    <a:gd name="T13" fmla="*/ 47 h 93"/>
                    <a:gd name="T14" fmla="*/ 38 w 93"/>
                    <a:gd name="T15" fmla="*/ 38 h 93"/>
                    <a:gd name="T16" fmla="*/ 46 w 93"/>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93">
                      <a:moveTo>
                        <a:pt x="46" y="0"/>
                      </a:moveTo>
                      <a:lnTo>
                        <a:pt x="55" y="38"/>
                      </a:lnTo>
                      <a:lnTo>
                        <a:pt x="93" y="47"/>
                      </a:lnTo>
                      <a:lnTo>
                        <a:pt x="55" y="55"/>
                      </a:lnTo>
                      <a:lnTo>
                        <a:pt x="46" y="93"/>
                      </a:lnTo>
                      <a:lnTo>
                        <a:pt x="38" y="55"/>
                      </a:lnTo>
                      <a:lnTo>
                        <a:pt x="0" y="47"/>
                      </a:lnTo>
                      <a:lnTo>
                        <a:pt x="38" y="38"/>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34" name="Freeform 23"/>
                <p:cNvSpPr>
                  <a:spLocks/>
                </p:cNvSpPr>
                <p:nvPr/>
              </p:nvSpPr>
              <p:spPr bwMode="auto">
                <a:xfrm>
                  <a:off x="7215981" y="2189787"/>
                  <a:ext cx="147638" cy="147637"/>
                </a:xfrm>
                <a:custGeom>
                  <a:avLst/>
                  <a:gdLst>
                    <a:gd name="T0" fmla="*/ 46 w 93"/>
                    <a:gd name="T1" fmla="*/ 0 h 93"/>
                    <a:gd name="T2" fmla="*/ 55 w 93"/>
                    <a:gd name="T3" fmla="*/ 38 h 93"/>
                    <a:gd name="T4" fmla="*/ 93 w 93"/>
                    <a:gd name="T5" fmla="*/ 47 h 93"/>
                    <a:gd name="T6" fmla="*/ 55 w 93"/>
                    <a:gd name="T7" fmla="*/ 55 h 93"/>
                    <a:gd name="T8" fmla="*/ 46 w 93"/>
                    <a:gd name="T9" fmla="*/ 93 h 93"/>
                    <a:gd name="T10" fmla="*/ 38 w 93"/>
                    <a:gd name="T11" fmla="*/ 55 h 93"/>
                    <a:gd name="T12" fmla="*/ 0 w 93"/>
                    <a:gd name="T13" fmla="*/ 47 h 93"/>
                    <a:gd name="T14" fmla="*/ 38 w 93"/>
                    <a:gd name="T15" fmla="*/ 38 h 93"/>
                    <a:gd name="T16" fmla="*/ 46 w 93"/>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93">
                      <a:moveTo>
                        <a:pt x="46" y="0"/>
                      </a:moveTo>
                      <a:lnTo>
                        <a:pt x="55" y="38"/>
                      </a:lnTo>
                      <a:lnTo>
                        <a:pt x="93" y="47"/>
                      </a:lnTo>
                      <a:lnTo>
                        <a:pt x="55" y="55"/>
                      </a:lnTo>
                      <a:lnTo>
                        <a:pt x="46" y="93"/>
                      </a:lnTo>
                      <a:lnTo>
                        <a:pt x="38" y="55"/>
                      </a:lnTo>
                      <a:lnTo>
                        <a:pt x="0" y="47"/>
                      </a:lnTo>
                      <a:lnTo>
                        <a:pt x="38" y="38"/>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35" name="Freeform 24"/>
                <p:cNvSpPr>
                  <a:spLocks/>
                </p:cNvSpPr>
                <p:nvPr/>
              </p:nvSpPr>
              <p:spPr bwMode="auto">
                <a:xfrm>
                  <a:off x="7130256" y="4647237"/>
                  <a:ext cx="115888" cy="115887"/>
                </a:xfrm>
                <a:custGeom>
                  <a:avLst/>
                  <a:gdLst>
                    <a:gd name="T0" fmla="*/ 36 w 73"/>
                    <a:gd name="T1" fmla="*/ 0 h 73"/>
                    <a:gd name="T2" fmla="*/ 44 w 73"/>
                    <a:gd name="T3" fmla="*/ 30 h 73"/>
                    <a:gd name="T4" fmla="*/ 73 w 73"/>
                    <a:gd name="T5" fmla="*/ 37 h 73"/>
                    <a:gd name="T6" fmla="*/ 44 w 73"/>
                    <a:gd name="T7" fmla="*/ 43 h 73"/>
                    <a:gd name="T8" fmla="*/ 36 w 73"/>
                    <a:gd name="T9" fmla="*/ 73 h 73"/>
                    <a:gd name="T10" fmla="*/ 30 w 73"/>
                    <a:gd name="T11" fmla="*/ 43 h 73"/>
                    <a:gd name="T12" fmla="*/ 0 w 73"/>
                    <a:gd name="T13" fmla="*/ 37 h 73"/>
                    <a:gd name="T14" fmla="*/ 30 w 73"/>
                    <a:gd name="T15" fmla="*/ 30 h 73"/>
                    <a:gd name="T16" fmla="*/ 36 w 73"/>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3">
                      <a:moveTo>
                        <a:pt x="36" y="0"/>
                      </a:moveTo>
                      <a:lnTo>
                        <a:pt x="44" y="30"/>
                      </a:lnTo>
                      <a:lnTo>
                        <a:pt x="73" y="37"/>
                      </a:lnTo>
                      <a:lnTo>
                        <a:pt x="44" y="43"/>
                      </a:lnTo>
                      <a:lnTo>
                        <a:pt x="36" y="73"/>
                      </a:lnTo>
                      <a:lnTo>
                        <a:pt x="30" y="43"/>
                      </a:lnTo>
                      <a:lnTo>
                        <a:pt x="0" y="37"/>
                      </a:lnTo>
                      <a:lnTo>
                        <a:pt x="30" y="30"/>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36" name="Freeform 25"/>
                <p:cNvSpPr>
                  <a:spLocks/>
                </p:cNvSpPr>
                <p:nvPr/>
              </p:nvSpPr>
              <p:spPr bwMode="auto">
                <a:xfrm>
                  <a:off x="6149181" y="1877049"/>
                  <a:ext cx="82550" cy="82550"/>
                </a:xfrm>
                <a:custGeom>
                  <a:avLst/>
                  <a:gdLst>
                    <a:gd name="T0" fmla="*/ 27 w 52"/>
                    <a:gd name="T1" fmla="*/ 0 h 52"/>
                    <a:gd name="T2" fmla="*/ 31 w 52"/>
                    <a:gd name="T3" fmla="*/ 21 h 52"/>
                    <a:gd name="T4" fmla="*/ 52 w 52"/>
                    <a:gd name="T5" fmla="*/ 26 h 52"/>
                    <a:gd name="T6" fmla="*/ 31 w 52"/>
                    <a:gd name="T7" fmla="*/ 30 h 52"/>
                    <a:gd name="T8" fmla="*/ 27 w 52"/>
                    <a:gd name="T9" fmla="*/ 52 h 52"/>
                    <a:gd name="T10" fmla="*/ 21 w 52"/>
                    <a:gd name="T11" fmla="*/ 30 h 52"/>
                    <a:gd name="T12" fmla="*/ 0 w 52"/>
                    <a:gd name="T13" fmla="*/ 26 h 52"/>
                    <a:gd name="T14" fmla="*/ 21 w 52"/>
                    <a:gd name="T15" fmla="*/ 21 h 52"/>
                    <a:gd name="T16" fmla="*/ 27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27" y="0"/>
                      </a:moveTo>
                      <a:lnTo>
                        <a:pt x="31" y="21"/>
                      </a:lnTo>
                      <a:lnTo>
                        <a:pt x="52" y="26"/>
                      </a:lnTo>
                      <a:lnTo>
                        <a:pt x="31" y="30"/>
                      </a:lnTo>
                      <a:lnTo>
                        <a:pt x="27" y="52"/>
                      </a:lnTo>
                      <a:lnTo>
                        <a:pt x="21" y="30"/>
                      </a:lnTo>
                      <a:lnTo>
                        <a:pt x="0" y="26"/>
                      </a:lnTo>
                      <a:lnTo>
                        <a:pt x="21" y="21"/>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37" name="Freeform 26"/>
                <p:cNvSpPr>
                  <a:spLocks/>
                </p:cNvSpPr>
                <p:nvPr/>
              </p:nvSpPr>
              <p:spPr bwMode="auto">
                <a:xfrm>
                  <a:off x="7517606" y="3443912"/>
                  <a:ext cx="82550" cy="82550"/>
                </a:xfrm>
                <a:custGeom>
                  <a:avLst/>
                  <a:gdLst>
                    <a:gd name="T0" fmla="*/ 25 w 52"/>
                    <a:gd name="T1" fmla="*/ 0 h 52"/>
                    <a:gd name="T2" fmla="*/ 31 w 52"/>
                    <a:gd name="T3" fmla="*/ 21 h 52"/>
                    <a:gd name="T4" fmla="*/ 52 w 52"/>
                    <a:gd name="T5" fmla="*/ 26 h 52"/>
                    <a:gd name="T6" fmla="*/ 31 w 52"/>
                    <a:gd name="T7" fmla="*/ 31 h 52"/>
                    <a:gd name="T8" fmla="*/ 25 w 52"/>
                    <a:gd name="T9" fmla="*/ 52 h 52"/>
                    <a:gd name="T10" fmla="*/ 21 w 52"/>
                    <a:gd name="T11" fmla="*/ 31 h 52"/>
                    <a:gd name="T12" fmla="*/ 0 w 52"/>
                    <a:gd name="T13" fmla="*/ 26 h 52"/>
                    <a:gd name="T14" fmla="*/ 21 w 52"/>
                    <a:gd name="T15" fmla="*/ 21 h 52"/>
                    <a:gd name="T16" fmla="*/ 25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25" y="0"/>
                      </a:moveTo>
                      <a:lnTo>
                        <a:pt x="31" y="21"/>
                      </a:lnTo>
                      <a:lnTo>
                        <a:pt x="52" y="26"/>
                      </a:lnTo>
                      <a:lnTo>
                        <a:pt x="31" y="31"/>
                      </a:lnTo>
                      <a:lnTo>
                        <a:pt x="25" y="52"/>
                      </a:lnTo>
                      <a:lnTo>
                        <a:pt x="21" y="31"/>
                      </a:lnTo>
                      <a:lnTo>
                        <a:pt x="0" y="26"/>
                      </a:lnTo>
                      <a:lnTo>
                        <a:pt x="21" y="21"/>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38" name="Freeform 27"/>
                <p:cNvSpPr>
                  <a:spLocks/>
                </p:cNvSpPr>
                <p:nvPr/>
              </p:nvSpPr>
              <p:spPr bwMode="auto">
                <a:xfrm>
                  <a:off x="5225256" y="4798049"/>
                  <a:ext cx="80963" cy="80962"/>
                </a:xfrm>
                <a:custGeom>
                  <a:avLst/>
                  <a:gdLst>
                    <a:gd name="T0" fmla="*/ 26 w 51"/>
                    <a:gd name="T1" fmla="*/ 0 h 51"/>
                    <a:gd name="T2" fmla="*/ 30 w 51"/>
                    <a:gd name="T3" fmla="*/ 21 h 51"/>
                    <a:gd name="T4" fmla="*/ 51 w 51"/>
                    <a:gd name="T5" fmla="*/ 25 h 51"/>
                    <a:gd name="T6" fmla="*/ 30 w 51"/>
                    <a:gd name="T7" fmla="*/ 31 h 51"/>
                    <a:gd name="T8" fmla="*/ 26 w 51"/>
                    <a:gd name="T9" fmla="*/ 51 h 51"/>
                    <a:gd name="T10" fmla="*/ 20 w 51"/>
                    <a:gd name="T11" fmla="*/ 31 h 51"/>
                    <a:gd name="T12" fmla="*/ 0 w 51"/>
                    <a:gd name="T13" fmla="*/ 25 h 51"/>
                    <a:gd name="T14" fmla="*/ 20 w 51"/>
                    <a:gd name="T15" fmla="*/ 21 h 51"/>
                    <a:gd name="T16" fmla="*/ 26 w 5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26" y="0"/>
                      </a:moveTo>
                      <a:lnTo>
                        <a:pt x="30" y="21"/>
                      </a:lnTo>
                      <a:lnTo>
                        <a:pt x="51" y="25"/>
                      </a:lnTo>
                      <a:lnTo>
                        <a:pt x="30" y="31"/>
                      </a:lnTo>
                      <a:lnTo>
                        <a:pt x="26" y="51"/>
                      </a:lnTo>
                      <a:lnTo>
                        <a:pt x="20" y="31"/>
                      </a:lnTo>
                      <a:lnTo>
                        <a:pt x="0" y="25"/>
                      </a:lnTo>
                      <a:lnTo>
                        <a:pt x="20" y="21"/>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39" name="Freeform 28"/>
                <p:cNvSpPr>
                  <a:spLocks/>
                </p:cNvSpPr>
                <p:nvPr/>
              </p:nvSpPr>
              <p:spPr bwMode="auto">
                <a:xfrm>
                  <a:off x="4479131" y="3777287"/>
                  <a:ext cx="80963" cy="80962"/>
                </a:xfrm>
                <a:custGeom>
                  <a:avLst/>
                  <a:gdLst>
                    <a:gd name="T0" fmla="*/ 26 w 51"/>
                    <a:gd name="T1" fmla="*/ 0 h 51"/>
                    <a:gd name="T2" fmla="*/ 31 w 51"/>
                    <a:gd name="T3" fmla="*/ 21 h 51"/>
                    <a:gd name="T4" fmla="*/ 51 w 51"/>
                    <a:gd name="T5" fmla="*/ 25 h 51"/>
                    <a:gd name="T6" fmla="*/ 31 w 51"/>
                    <a:gd name="T7" fmla="*/ 31 h 51"/>
                    <a:gd name="T8" fmla="*/ 26 w 51"/>
                    <a:gd name="T9" fmla="*/ 51 h 51"/>
                    <a:gd name="T10" fmla="*/ 21 w 51"/>
                    <a:gd name="T11" fmla="*/ 31 h 51"/>
                    <a:gd name="T12" fmla="*/ 0 w 51"/>
                    <a:gd name="T13" fmla="*/ 25 h 51"/>
                    <a:gd name="T14" fmla="*/ 21 w 51"/>
                    <a:gd name="T15" fmla="*/ 21 h 51"/>
                    <a:gd name="T16" fmla="*/ 26 w 5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26" y="0"/>
                      </a:moveTo>
                      <a:lnTo>
                        <a:pt x="31" y="21"/>
                      </a:lnTo>
                      <a:lnTo>
                        <a:pt x="51" y="25"/>
                      </a:lnTo>
                      <a:lnTo>
                        <a:pt x="31" y="31"/>
                      </a:lnTo>
                      <a:lnTo>
                        <a:pt x="26" y="51"/>
                      </a:lnTo>
                      <a:lnTo>
                        <a:pt x="21" y="31"/>
                      </a:lnTo>
                      <a:lnTo>
                        <a:pt x="0" y="25"/>
                      </a:lnTo>
                      <a:lnTo>
                        <a:pt x="21" y="21"/>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40" name="Freeform 29"/>
                <p:cNvSpPr>
                  <a:spLocks/>
                </p:cNvSpPr>
                <p:nvPr/>
              </p:nvSpPr>
              <p:spPr bwMode="auto">
                <a:xfrm>
                  <a:off x="7771606" y="2866062"/>
                  <a:ext cx="80963" cy="80962"/>
                </a:xfrm>
                <a:custGeom>
                  <a:avLst/>
                  <a:gdLst>
                    <a:gd name="T0" fmla="*/ 26 w 51"/>
                    <a:gd name="T1" fmla="*/ 0 h 51"/>
                    <a:gd name="T2" fmla="*/ 31 w 51"/>
                    <a:gd name="T3" fmla="*/ 20 h 51"/>
                    <a:gd name="T4" fmla="*/ 51 w 51"/>
                    <a:gd name="T5" fmla="*/ 25 h 51"/>
                    <a:gd name="T6" fmla="*/ 31 w 51"/>
                    <a:gd name="T7" fmla="*/ 30 h 51"/>
                    <a:gd name="T8" fmla="*/ 26 w 51"/>
                    <a:gd name="T9" fmla="*/ 51 h 51"/>
                    <a:gd name="T10" fmla="*/ 21 w 51"/>
                    <a:gd name="T11" fmla="*/ 30 h 51"/>
                    <a:gd name="T12" fmla="*/ 0 w 51"/>
                    <a:gd name="T13" fmla="*/ 25 h 51"/>
                    <a:gd name="T14" fmla="*/ 21 w 51"/>
                    <a:gd name="T15" fmla="*/ 20 h 51"/>
                    <a:gd name="T16" fmla="*/ 26 w 5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26" y="0"/>
                      </a:moveTo>
                      <a:lnTo>
                        <a:pt x="31" y="20"/>
                      </a:lnTo>
                      <a:lnTo>
                        <a:pt x="51" y="25"/>
                      </a:lnTo>
                      <a:lnTo>
                        <a:pt x="31" y="30"/>
                      </a:lnTo>
                      <a:lnTo>
                        <a:pt x="26" y="51"/>
                      </a:lnTo>
                      <a:lnTo>
                        <a:pt x="21" y="30"/>
                      </a:lnTo>
                      <a:lnTo>
                        <a:pt x="0" y="25"/>
                      </a:lnTo>
                      <a:lnTo>
                        <a:pt x="21" y="2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41" name="Freeform 30"/>
                <p:cNvSpPr>
                  <a:spLocks/>
                </p:cNvSpPr>
                <p:nvPr/>
              </p:nvSpPr>
              <p:spPr bwMode="auto">
                <a:xfrm>
                  <a:off x="7704931" y="3991599"/>
                  <a:ext cx="117475" cy="117475"/>
                </a:xfrm>
                <a:custGeom>
                  <a:avLst/>
                  <a:gdLst>
                    <a:gd name="T0" fmla="*/ 37 w 74"/>
                    <a:gd name="T1" fmla="*/ 0 h 74"/>
                    <a:gd name="T2" fmla="*/ 44 w 74"/>
                    <a:gd name="T3" fmla="*/ 30 h 74"/>
                    <a:gd name="T4" fmla="*/ 74 w 74"/>
                    <a:gd name="T5" fmla="*/ 37 h 74"/>
                    <a:gd name="T6" fmla="*/ 44 w 74"/>
                    <a:gd name="T7" fmla="*/ 44 h 74"/>
                    <a:gd name="T8" fmla="*/ 37 w 74"/>
                    <a:gd name="T9" fmla="*/ 74 h 74"/>
                    <a:gd name="T10" fmla="*/ 30 w 74"/>
                    <a:gd name="T11" fmla="*/ 44 h 74"/>
                    <a:gd name="T12" fmla="*/ 0 w 74"/>
                    <a:gd name="T13" fmla="*/ 37 h 74"/>
                    <a:gd name="T14" fmla="*/ 30 w 74"/>
                    <a:gd name="T15" fmla="*/ 30 h 74"/>
                    <a:gd name="T16" fmla="*/ 37 w 74"/>
                    <a:gd name="T1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4">
                      <a:moveTo>
                        <a:pt x="37" y="0"/>
                      </a:moveTo>
                      <a:lnTo>
                        <a:pt x="44" y="30"/>
                      </a:lnTo>
                      <a:lnTo>
                        <a:pt x="74" y="37"/>
                      </a:lnTo>
                      <a:lnTo>
                        <a:pt x="44" y="44"/>
                      </a:lnTo>
                      <a:lnTo>
                        <a:pt x="37" y="74"/>
                      </a:lnTo>
                      <a:lnTo>
                        <a:pt x="30" y="44"/>
                      </a:lnTo>
                      <a:lnTo>
                        <a:pt x="0" y="37"/>
                      </a:lnTo>
                      <a:lnTo>
                        <a:pt x="30" y="30"/>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grpSp>
          <p:sp>
            <p:nvSpPr>
              <p:cNvPr id="130" name="Freeform 42"/>
              <p:cNvSpPr>
                <a:spLocks/>
              </p:cNvSpPr>
              <p:nvPr/>
            </p:nvSpPr>
            <p:spPr bwMode="auto">
              <a:xfrm>
                <a:off x="5064918" y="4294812"/>
                <a:ext cx="49213" cy="52387"/>
              </a:xfrm>
              <a:custGeom>
                <a:avLst/>
                <a:gdLst>
                  <a:gd name="T0" fmla="*/ 9 w 34"/>
                  <a:gd name="T1" fmla="*/ 0 h 37"/>
                  <a:gd name="T2" fmla="*/ 4 w 34"/>
                  <a:gd name="T3" fmla="*/ 2 h 37"/>
                  <a:gd name="T4" fmla="*/ 3 w 34"/>
                  <a:gd name="T5" fmla="*/ 13 h 37"/>
                  <a:gd name="T6" fmla="*/ 22 w 34"/>
                  <a:gd name="T7" fmla="*/ 37 h 37"/>
                  <a:gd name="T8" fmla="*/ 34 w 34"/>
                  <a:gd name="T9" fmla="*/ 27 h 37"/>
                  <a:gd name="T10" fmla="*/ 15 w 34"/>
                  <a:gd name="T11" fmla="*/ 4 h 37"/>
                  <a:gd name="T12" fmla="*/ 9 w 3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34" h="37">
                    <a:moveTo>
                      <a:pt x="9" y="0"/>
                    </a:moveTo>
                    <a:cubicBezTo>
                      <a:pt x="7" y="0"/>
                      <a:pt x="6" y="1"/>
                      <a:pt x="4" y="2"/>
                    </a:cubicBezTo>
                    <a:cubicBezTo>
                      <a:pt x="1" y="5"/>
                      <a:pt x="0" y="10"/>
                      <a:pt x="3" y="13"/>
                    </a:cubicBezTo>
                    <a:cubicBezTo>
                      <a:pt x="9" y="21"/>
                      <a:pt x="15" y="29"/>
                      <a:pt x="22" y="37"/>
                    </a:cubicBezTo>
                    <a:cubicBezTo>
                      <a:pt x="27" y="35"/>
                      <a:pt x="31" y="31"/>
                      <a:pt x="34" y="27"/>
                    </a:cubicBezTo>
                    <a:cubicBezTo>
                      <a:pt x="28" y="19"/>
                      <a:pt x="22" y="11"/>
                      <a:pt x="15" y="4"/>
                    </a:cubicBezTo>
                    <a:cubicBezTo>
                      <a:pt x="14" y="1"/>
                      <a:pt x="12" y="0"/>
                      <a:pt x="9" y="0"/>
                    </a:cubicBezTo>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grpSp>
        <p:sp>
          <p:nvSpPr>
            <p:cNvPr id="17" name="Freeform 43"/>
            <p:cNvSpPr>
              <a:spLocks/>
            </p:cNvSpPr>
            <p:nvPr/>
          </p:nvSpPr>
          <p:spPr bwMode="auto">
            <a:xfrm>
              <a:off x="6304756" y="3796337"/>
              <a:ext cx="112713" cy="127000"/>
            </a:xfrm>
            <a:custGeom>
              <a:avLst/>
              <a:gdLst>
                <a:gd name="T0" fmla="*/ 29 w 71"/>
                <a:gd name="T1" fmla="*/ 0 h 80"/>
                <a:gd name="T2" fmla="*/ 71 w 71"/>
                <a:gd name="T3" fmla="*/ 10 h 80"/>
                <a:gd name="T4" fmla="*/ 53 w 71"/>
                <a:gd name="T5" fmla="*/ 80 h 80"/>
                <a:gd name="T6" fmla="*/ 0 w 71"/>
                <a:gd name="T7" fmla="*/ 67 h 80"/>
                <a:gd name="T8" fmla="*/ 29 w 71"/>
                <a:gd name="T9" fmla="*/ 0 h 80"/>
              </a:gdLst>
              <a:ahLst/>
              <a:cxnLst>
                <a:cxn ang="0">
                  <a:pos x="T0" y="T1"/>
                </a:cxn>
                <a:cxn ang="0">
                  <a:pos x="T2" y="T3"/>
                </a:cxn>
                <a:cxn ang="0">
                  <a:pos x="T4" y="T5"/>
                </a:cxn>
                <a:cxn ang="0">
                  <a:pos x="T6" y="T7"/>
                </a:cxn>
                <a:cxn ang="0">
                  <a:pos x="T8" y="T9"/>
                </a:cxn>
              </a:cxnLst>
              <a:rect l="0" t="0" r="r" b="b"/>
              <a:pathLst>
                <a:path w="71" h="80">
                  <a:moveTo>
                    <a:pt x="29" y="0"/>
                  </a:moveTo>
                  <a:lnTo>
                    <a:pt x="71" y="10"/>
                  </a:lnTo>
                  <a:lnTo>
                    <a:pt x="53" y="80"/>
                  </a:lnTo>
                  <a:lnTo>
                    <a:pt x="0" y="67"/>
                  </a:lnTo>
                  <a:lnTo>
                    <a:pt x="29" y="0"/>
                  </a:lnTo>
                  <a:close/>
                </a:path>
              </a:pathLst>
            </a:custGeom>
            <a:solidFill>
              <a:srgbClr val="DCA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8" name="Freeform 44"/>
            <p:cNvSpPr>
              <a:spLocks/>
            </p:cNvSpPr>
            <p:nvPr/>
          </p:nvSpPr>
          <p:spPr bwMode="auto">
            <a:xfrm>
              <a:off x="6277768" y="3743949"/>
              <a:ext cx="98425" cy="203200"/>
            </a:xfrm>
            <a:custGeom>
              <a:avLst/>
              <a:gdLst>
                <a:gd name="T0" fmla="*/ 39 w 62"/>
                <a:gd name="T1" fmla="*/ 0 h 128"/>
                <a:gd name="T2" fmla="*/ 62 w 62"/>
                <a:gd name="T3" fmla="*/ 12 h 128"/>
                <a:gd name="T4" fmla="*/ 30 w 62"/>
                <a:gd name="T5" fmla="*/ 128 h 128"/>
                <a:gd name="T6" fmla="*/ 0 w 62"/>
                <a:gd name="T7" fmla="*/ 114 h 128"/>
                <a:gd name="T8" fmla="*/ 39 w 62"/>
                <a:gd name="T9" fmla="*/ 0 h 128"/>
              </a:gdLst>
              <a:ahLst/>
              <a:cxnLst>
                <a:cxn ang="0">
                  <a:pos x="T0" y="T1"/>
                </a:cxn>
                <a:cxn ang="0">
                  <a:pos x="T2" y="T3"/>
                </a:cxn>
                <a:cxn ang="0">
                  <a:pos x="T4" y="T5"/>
                </a:cxn>
                <a:cxn ang="0">
                  <a:pos x="T6" y="T7"/>
                </a:cxn>
                <a:cxn ang="0">
                  <a:pos x="T8" y="T9"/>
                </a:cxn>
              </a:cxnLst>
              <a:rect l="0" t="0" r="r" b="b"/>
              <a:pathLst>
                <a:path w="62" h="128">
                  <a:moveTo>
                    <a:pt x="39" y="0"/>
                  </a:moveTo>
                  <a:lnTo>
                    <a:pt x="62" y="12"/>
                  </a:lnTo>
                  <a:lnTo>
                    <a:pt x="30" y="128"/>
                  </a:lnTo>
                  <a:lnTo>
                    <a:pt x="0" y="114"/>
                  </a:ln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9" name="Freeform 45"/>
            <p:cNvSpPr>
              <a:spLocks/>
            </p:cNvSpPr>
            <p:nvPr/>
          </p:nvSpPr>
          <p:spPr bwMode="auto">
            <a:xfrm>
              <a:off x="5593556" y="3448674"/>
              <a:ext cx="771525" cy="498475"/>
            </a:xfrm>
            <a:custGeom>
              <a:avLst/>
              <a:gdLst>
                <a:gd name="T0" fmla="*/ 328 w 538"/>
                <a:gd name="T1" fmla="*/ 140 h 348"/>
                <a:gd name="T2" fmla="*/ 538 w 538"/>
                <a:gd name="T3" fmla="*/ 198 h 348"/>
                <a:gd name="T4" fmla="*/ 485 w 538"/>
                <a:gd name="T5" fmla="*/ 348 h 348"/>
                <a:gd name="T6" fmla="*/ 254 w 538"/>
                <a:gd name="T7" fmla="*/ 280 h 348"/>
                <a:gd name="T8" fmla="*/ 51 w 538"/>
                <a:gd name="T9" fmla="*/ 159 h 348"/>
                <a:gd name="T10" fmla="*/ 22 w 538"/>
                <a:gd name="T11" fmla="*/ 51 h 348"/>
                <a:gd name="T12" fmla="*/ 130 w 538"/>
                <a:gd name="T13" fmla="*/ 22 h 348"/>
                <a:gd name="T14" fmla="*/ 328 w 538"/>
                <a:gd name="T15" fmla="*/ 140 h 3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8" h="348">
                  <a:moveTo>
                    <a:pt x="328" y="140"/>
                  </a:moveTo>
                  <a:cubicBezTo>
                    <a:pt x="348" y="150"/>
                    <a:pt x="538" y="198"/>
                    <a:pt x="538" y="198"/>
                  </a:cubicBezTo>
                  <a:cubicBezTo>
                    <a:pt x="485" y="348"/>
                    <a:pt x="485" y="348"/>
                    <a:pt x="485" y="348"/>
                  </a:cubicBezTo>
                  <a:cubicBezTo>
                    <a:pt x="431" y="335"/>
                    <a:pt x="294" y="302"/>
                    <a:pt x="254" y="280"/>
                  </a:cubicBezTo>
                  <a:cubicBezTo>
                    <a:pt x="213" y="259"/>
                    <a:pt x="58" y="164"/>
                    <a:pt x="51" y="159"/>
                  </a:cubicBezTo>
                  <a:cubicBezTo>
                    <a:pt x="13" y="137"/>
                    <a:pt x="0" y="89"/>
                    <a:pt x="22" y="51"/>
                  </a:cubicBezTo>
                  <a:cubicBezTo>
                    <a:pt x="44" y="13"/>
                    <a:pt x="92" y="0"/>
                    <a:pt x="130" y="22"/>
                  </a:cubicBezTo>
                  <a:cubicBezTo>
                    <a:pt x="194" y="59"/>
                    <a:pt x="297" y="124"/>
                    <a:pt x="328" y="140"/>
                  </a:cubicBezTo>
                  <a:close/>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20" name="Freeform 46"/>
            <p:cNvSpPr>
              <a:spLocks/>
            </p:cNvSpPr>
            <p:nvPr/>
          </p:nvSpPr>
          <p:spPr bwMode="auto">
            <a:xfrm>
              <a:off x="6238081" y="3886824"/>
              <a:ext cx="30163" cy="30162"/>
            </a:xfrm>
            <a:custGeom>
              <a:avLst/>
              <a:gdLst>
                <a:gd name="T0" fmla="*/ 0 w 21"/>
                <a:gd name="T1" fmla="*/ 12 h 22"/>
                <a:gd name="T2" fmla="*/ 9 w 21"/>
                <a:gd name="T3" fmla="*/ 1 h 22"/>
                <a:gd name="T4" fmla="*/ 21 w 21"/>
                <a:gd name="T5" fmla="*/ 10 h 22"/>
                <a:gd name="T6" fmla="*/ 12 w 21"/>
                <a:gd name="T7" fmla="*/ 21 h 22"/>
                <a:gd name="T8" fmla="*/ 0 w 21"/>
                <a:gd name="T9" fmla="*/ 12 h 22"/>
              </a:gdLst>
              <a:ahLst/>
              <a:cxnLst>
                <a:cxn ang="0">
                  <a:pos x="T0" y="T1"/>
                </a:cxn>
                <a:cxn ang="0">
                  <a:pos x="T2" y="T3"/>
                </a:cxn>
                <a:cxn ang="0">
                  <a:pos x="T4" y="T5"/>
                </a:cxn>
                <a:cxn ang="0">
                  <a:pos x="T6" y="T7"/>
                </a:cxn>
                <a:cxn ang="0">
                  <a:pos x="T8" y="T9"/>
                </a:cxn>
              </a:cxnLst>
              <a:rect l="0" t="0" r="r" b="b"/>
              <a:pathLst>
                <a:path w="21" h="22">
                  <a:moveTo>
                    <a:pt x="0" y="12"/>
                  </a:moveTo>
                  <a:cubicBezTo>
                    <a:pt x="0" y="7"/>
                    <a:pt x="4" y="1"/>
                    <a:pt x="9" y="1"/>
                  </a:cubicBezTo>
                  <a:cubicBezTo>
                    <a:pt x="15" y="0"/>
                    <a:pt x="20" y="4"/>
                    <a:pt x="21" y="10"/>
                  </a:cubicBezTo>
                  <a:cubicBezTo>
                    <a:pt x="21" y="16"/>
                    <a:pt x="17" y="21"/>
                    <a:pt x="12" y="21"/>
                  </a:cubicBezTo>
                  <a:cubicBezTo>
                    <a:pt x="6" y="22"/>
                    <a:pt x="1" y="18"/>
                    <a:pt x="0" y="12"/>
                  </a:cubicBezTo>
                  <a:close/>
                </a:path>
              </a:pathLst>
            </a:custGeom>
            <a:solidFill>
              <a:srgbClr val="44546A">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21" name="Freeform 47"/>
            <p:cNvSpPr>
              <a:spLocks/>
            </p:cNvSpPr>
            <p:nvPr/>
          </p:nvSpPr>
          <p:spPr bwMode="auto">
            <a:xfrm>
              <a:off x="6185693" y="3872537"/>
              <a:ext cx="31750" cy="31750"/>
            </a:xfrm>
            <a:custGeom>
              <a:avLst/>
              <a:gdLst>
                <a:gd name="T0" fmla="*/ 1 w 22"/>
                <a:gd name="T1" fmla="*/ 12 h 22"/>
                <a:gd name="T2" fmla="*/ 10 w 22"/>
                <a:gd name="T3" fmla="*/ 1 h 22"/>
                <a:gd name="T4" fmla="*/ 22 w 22"/>
                <a:gd name="T5" fmla="*/ 10 h 22"/>
                <a:gd name="T6" fmla="*/ 13 w 22"/>
                <a:gd name="T7" fmla="*/ 21 h 22"/>
                <a:gd name="T8" fmla="*/ 1 w 22"/>
                <a:gd name="T9" fmla="*/ 12 h 22"/>
              </a:gdLst>
              <a:ahLst/>
              <a:cxnLst>
                <a:cxn ang="0">
                  <a:pos x="T0" y="T1"/>
                </a:cxn>
                <a:cxn ang="0">
                  <a:pos x="T2" y="T3"/>
                </a:cxn>
                <a:cxn ang="0">
                  <a:pos x="T4" y="T5"/>
                </a:cxn>
                <a:cxn ang="0">
                  <a:pos x="T6" y="T7"/>
                </a:cxn>
                <a:cxn ang="0">
                  <a:pos x="T8" y="T9"/>
                </a:cxn>
              </a:cxnLst>
              <a:rect l="0" t="0" r="r" b="b"/>
              <a:pathLst>
                <a:path w="22" h="22">
                  <a:moveTo>
                    <a:pt x="1" y="12"/>
                  </a:moveTo>
                  <a:cubicBezTo>
                    <a:pt x="0" y="7"/>
                    <a:pt x="4" y="2"/>
                    <a:pt x="10" y="1"/>
                  </a:cubicBezTo>
                  <a:cubicBezTo>
                    <a:pt x="16" y="0"/>
                    <a:pt x="21" y="4"/>
                    <a:pt x="22" y="10"/>
                  </a:cubicBezTo>
                  <a:cubicBezTo>
                    <a:pt x="22" y="16"/>
                    <a:pt x="18" y="21"/>
                    <a:pt x="13" y="21"/>
                  </a:cubicBezTo>
                  <a:cubicBezTo>
                    <a:pt x="7" y="22"/>
                    <a:pt x="2" y="18"/>
                    <a:pt x="1" y="12"/>
                  </a:cubicBezTo>
                  <a:close/>
                </a:path>
              </a:pathLst>
            </a:custGeom>
            <a:solidFill>
              <a:srgbClr val="44546A">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22" name="Freeform 48"/>
            <p:cNvSpPr>
              <a:spLocks/>
            </p:cNvSpPr>
            <p:nvPr/>
          </p:nvSpPr>
          <p:spPr bwMode="auto">
            <a:xfrm>
              <a:off x="6395243" y="3774112"/>
              <a:ext cx="106363" cy="77787"/>
            </a:xfrm>
            <a:custGeom>
              <a:avLst/>
              <a:gdLst>
                <a:gd name="T0" fmla="*/ 52 w 74"/>
                <a:gd name="T1" fmla="*/ 48 h 54"/>
                <a:gd name="T2" fmla="*/ 72 w 74"/>
                <a:gd name="T3" fmla="*/ 21 h 54"/>
                <a:gd name="T4" fmla="*/ 45 w 74"/>
                <a:gd name="T5" fmla="*/ 2 h 54"/>
                <a:gd name="T6" fmla="*/ 21 w 74"/>
                <a:gd name="T7" fmla="*/ 6 h 54"/>
                <a:gd name="T8" fmla="*/ 2 w 74"/>
                <a:gd name="T9" fmla="*/ 33 h 54"/>
                <a:gd name="T10" fmla="*/ 28 w 74"/>
                <a:gd name="T11" fmla="*/ 52 h 54"/>
                <a:gd name="T12" fmla="*/ 52 w 74"/>
                <a:gd name="T13" fmla="*/ 48 h 54"/>
              </a:gdLst>
              <a:ahLst/>
              <a:cxnLst>
                <a:cxn ang="0">
                  <a:pos x="T0" y="T1"/>
                </a:cxn>
                <a:cxn ang="0">
                  <a:pos x="T2" y="T3"/>
                </a:cxn>
                <a:cxn ang="0">
                  <a:pos x="T4" y="T5"/>
                </a:cxn>
                <a:cxn ang="0">
                  <a:pos x="T6" y="T7"/>
                </a:cxn>
                <a:cxn ang="0">
                  <a:pos x="T8" y="T9"/>
                </a:cxn>
                <a:cxn ang="0">
                  <a:pos x="T10" y="T11"/>
                </a:cxn>
                <a:cxn ang="0">
                  <a:pos x="T12" y="T13"/>
                </a:cxn>
              </a:cxnLst>
              <a:rect l="0" t="0" r="r" b="b"/>
              <a:pathLst>
                <a:path w="74" h="54">
                  <a:moveTo>
                    <a:pt x="52" y="48"/>
                  </a:moveTo>
                  <a:cubicBezTo>
                    <a:pt x="65" y="46"/>
                    <a:pt x="74" y="34"/>
                    <a:pt x="72" y="21"/>
                  </a:cubicBezTo>
                  <a:cubicBezTo>
                    <a:pt x="70" y="9"/>
                    <a:pt x="58" y="0"/>
                    <a:pt x="45" y="2"/>
                  </a:cubicBezTo>
                  <a:cubicBezTo>
                    <a:pt x="21" y="6"/>
                    <a:pt x="21" y="6"/>
                    <a:pt x="21" y="6"/>
                  </a:cubicBezTo>
                  <a:cubicBezTo>
                    <a:pt x="8" y="8"/>
                    <a:pt x="0" y="20"/>
                    <a:pt x="2" y="33"/>
                  </a:cubicBezTo>
                  <a:cubicBezTo>
                    <a:pt x="4" y="45"/>
                    <a:pt x="16" y="54"/>
                    <a:pt x="28" y="52"/>
                  </a:cubicBezTo>
                  <a:lnTo>
                    <a:pt x="52" y="48"/>
                  </a:lnTo>
                  <a:close/>
                </a:path>
              </a:pathLst>
            </a:custGeom>
            <a:solidFill>
              <a:srgbClr val="DCA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23" name="Freeform 49"/>
            <p:cNvSpPr>
              <a:spLocks/>
            </p:cNvSpPr>
            <p:nvPr/>
          </p:nvSpPr>
          <p:spPr bwMode="auto">
            <a:xfrm>
              <a:off x="6347618" y="3777287"/>
              <a:ext cx="204788" cy="190500"/>
            </a:xfrm>
            <a:custGeom>
              <a:avLst/>
              <a:gdLst>
                <a:gd name="T0" fmla="*/ 5 w 143"/>
                <a:gd name="T1" fmla="*/ 79 h 133"/>
                <a:gd name="T2" fmla="*/ 16 w 143"/>
                <a:gd name="T3" fmla="*/ 30 h 133"/>
                <a:gd name="T4" fmla="*/ 58 w 143"/>
                <a:gd name="T5" fmla="*/ 5 h 133"/>
                <a:gd name="T6" fmla="*/ 110 w 143"/>
                <a:gd name="T7" fmla="*/ 15 h 133"/>
                <a:gd name="T8" fmla="*/ 136 w 143"/>
                <a:gd name="T9" fmla="*/ 56 h 133"/>
                <a:gd name="T10" fmla="*/ 115 w 143"/>
                <a:gd name="T11" fmla="*/ 103 h 133"/>
                <a:gd name="T12" fmla="*/ 74 w 143"/>
                <a:gd name="T13" fmla="*/ 129 h 133"/>
                <a:gd name="T14" fmla="*/ 30 w 143"/>
                <a:gd name="T15" fmla="*/ 121 h 133"/>
                <a:gd name="T16" fmla="*/ 5 w 143"/>
                <a:gd name="T17"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33">
                  <a:moveTo>
                    <a:pt x="5" y="79"/>
                  </a:moveTo>
                  <a:cubicBezTo>
                    <a:pt x="16" y="30"/>
                    <a:pt x="16" y="30"/>
                    <a:pt x="16" y="30"/>
                  </a:cubicBezTo>
                  <a:cubicBezTo>
                    <a:pt x="21" y="12"/>
                    <a:pt x="39" y="0"/>
                    <a:pt x="58" y="5"/>
                  </a:cubicBezTo>
                  <a:cubicBezTo>
                    <a:pt x="110" y="15"/>
                    <a:pt x="110" y="15"/>
                    <a:pt x="110" y="15"/>
                  </a:cubicBezTo>
                  <a:cubicBezTo>
                    <a:pt x="129" y="19"/>
                    <a:pt x="143" y="38"/>
                    <a:pt x="136" y="56"/>
                  </a:cubicBezTo>
                  <a:cubicBezTo>
                    <a:pt x="130" y="70"/>
                    <a:pt x="123" y="87"/>
                    <a:pt x="115" y="103"/>
                  </a:cubicBezTo>
                  <a:cubicBezTo>
                    <a:pt x="108" y="120"/>
                    <a:pt x="92" y="133"/>
                    <a:pt x="74" y="129"/>
                  </a:cubicBezTo>
                  <a:cubicBezTo>
                    <a:pt x="30" y="121"/>
                    <a:pt x="30" y="121"/>
                    <a:pt x="30" y="121"/>
                  </a:cubicBezTo>
                  <a:cubicBezTo>
                    <a:pt x="12" y="117"/>
                    <a:pt x="0" y="98"/>
                    <a:pt x="5" y="79"/>
                  </a:cubicBezTo>
                  <a:close/>
                </a:path>
              </a:pathLst>
            </a:custGeom>
            <a:solidFill>
              <a:srgbClr val="DCA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24" name="Freeform 55"/>
            <p:cNvSpPr>
              <a:spLocks/>
            </p:cNvSpPr>
            <p:nvPr/>
          </p:nvSpPr>
          <p:spPr bwMode="auto">
            <a:xfrm>
              <a:off x="5598318" y="5261599"/>
              <a:ext cx="457200" cy="177800"/>
            </a:xfrm>
            <a:custGeom>
              <a:avLst/>
              <a:gdLst>
                <a:gd name="T0" fmla="*/ 7 w 318"/>
                <a:gd name="T1" fmla="*/ 90 h 124"/>
                <a:gd name="T2" fmla="*/ 7 w 318"/>
                <a:gd name="T3" fmla="*/ 117 h 124"/>
                <a:gd name="T4" fmla="*/ 79 w 318"/>
                <a:gd name="T5" fmla="*/ 117 h 124"/>
                <a:gd name="T6" fmla="*/ 103 w 318"/>
                <a:gd name="T7" fmla="*/ 103 h 124"/>
                <a:gd name="T8" fmla="*/ 131 w 318"/>
                <a:gd name="T9" fmla="*/ 103 h 124"/>
                <a:gd name="T10" fmla="*/ 200 w 318"/>
                <a:gd name="T11" fmla="*/ 124 h 124"/>
                <a:gd name="T12" fmla="*/ 318 w 318"/>
                <a:gd name="T13" fmla="*/ 111 h 124"/>
                <a:gd name="T14" fmla="*/ 318 w 318"/>
                <a:gd name="T15" fmla="*/ 93 h 124"/>
                <a:gd name="T16" fmla="*/ 292 w 318"/>
                <a:gd name="T17" fmla="*/ 66 h 124"/>
                <a:gd name="T18" fmla="*/ 143 w 318"/>
                <a:gd name="T19" fmla="*/ 0 h 124"/>
                <a:gd name="T20" fmla="*/ 10 w 318"/>
                <a:gd name="T21" fmla="*/ 17 h 124"/>
                <a:gd name="T22" fmla="*/ 7 w 318"/>
                <a:gd name="T23" fmla="*/ 9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124">
                  <a:moveTo>
                    <a:pt x="7" y="90"/>
                  </a:moveTo>
                  <a:cubicBezTo>
                    <a:pt x="7" y="117"/>
                    <a:pt x="7" y="117"/>
                    <a:pt x="7" y="117"/>
                  </a:cubicBezTo>
                  <a:cubicBezTo>
                    <a:pt x="7" y="117"/>
                    <a:pt x="73" y="117"/>
                    <a:pt x="79" y="117"/>
                  </a:cubicBezTo>
                  <a:cubicBezTo>
                    <a:pt x="86" y="117"/>
                    <a:pt x="91" y="103"/>
                    <a:pt x="103" y="103"/>
                  </a:cubicBezTo>
                  <a:cubicBezTo>
                    <a:pt x="114" y="103"/>
                    <a:pt x="125" y="103"/>
                    <a:pt x="131" y="103"/>
                  </a:cubicBezTo>
                  <a:cubicBezTo>
                    <a:pt x="136" y="103"/>
                    <a:pt x="193" y="124"/>
                    <a:pt x="200" y="124"/>
                  </a:cubicBezTo>
                  <a:cubicBezTo>
                    <a:pt x="216" y="124"/>
                    <a:pt x="295" y="122"/>
                    <a:pt x="318" y="111"/>
                  </a:cubicBezTo>
                  <a:cubicBezTo>
                    <a:pt x="318" y="93"/>
                    <a:pt x="318" y="93"/>
                    <a:pt x="318" y="93"/>
                  </a:cubicBezTo>
                  <a:cubicBezTo>
                    <a:pt x="318" y="93"/>
                    <a:pt x="317" y="66"/>
                    <a:pt x="292" y="66"/>
                  </a:cubicBezTo>
                  <a:cubicBezTo>
                    <a:pt x="267" y="66"/>
                    <a:pt x="202" y="53"/>
                    <a:pt x="143" y="0"/>
                  </a:cubicBezTo>
                  <a:cubicBezTo>
                    <a:pt x="143" y="0"/>
                    <a:pt x="106" y="54"/>
                    <a:pt x="10" y="17"/>
                  </a:cubicBezTo>
                  <a:cubicBezTo>
                    <a:pt x="10" y="17"/>
                    <a:pt x="0" y="54"/>
                    <a:pt x="7" y="90"/>
                  </a:cubicBezTo>
                  <a:close/>
                </a:path>
              </a:pathLst>
            </a:custGeom>
            <a:solidFill>
              <a:srgbClr val="0A1C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25" name="Freeform 56"/>
            <p:cNvSpPr>
              <a:spLocks/>
            </p:cNvSpPr>
            <p:nvPr/>
          </p:nvSpPr>
          <p:spPr bwMode="auto">
            <a:xfrm>
              <a:off x="5609431" y="5390187"/>
              <a:ext cx="446088" cy="55562"/>
            </a:xfrm>
            <a:custGeom>
              <a:avLst/>
              <a:gdLst>
                <a:gd name="T0" fmla="*/ 97 w 311"/>
                <a:gd name="T1" fmla="*/ 8 h 39"/>
                <a:gd name="T2" fmla="*/ 0 w 311"/>
                <a:gd name="T3" fmla="*/ 0 h 39"/>
                <a:gd name="T4" fmla="*/ 0 w 311"/>
                <a:gd name="T5" fmla="*/ 27 h 39"/>
                <a:gd name="T6" fmla="*/ 73 w 311"/>
                <a:gd name="T7" fmla="*/ 29 h 39"/>
                <a:gd name="T8" fmla="*/ 96 w 311"/>
                <a:gd name="T9" fmla="*/ 17 h 39"/>
                <a:gd name="T10" fmla="*/ 124 w 311"/>
                <a:gd name="T11" fmla="*/ 17 h 39"/>
                <a:gd name="T12" fmla="*/ 187 w 311"/>
                <a:gd name="T13" fmla="*/ 34 h 39"/>
                <a:gd name="T14" fmla="*/ 311 w 311"/>
                <a:gd name="T15" fmla="*/ 21 h 39"/>
                <a:gd name="T16" fmla="*/ 311 w 311"/>
                <a:gd name="T17" fmla="*/ 3 h 39"/>
                <a:gd name="T18" fmla="*/ 311 w 311"/>
                <a:gd name="T19" fmla="*/ 1 h 39"/>
                <a:gd name="T20" fmla="*/ 233 w 311"/>
                <a:gd name="T21" fmla="*/ 14 h 39"/>
                <a:gd name="T22" fmla="*/ 97 w 311"/>
                <a:gd name="T2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1" h="39">
                  <a:moveTo>
                    <a:pt x="97" y="8"/>
                  </a:moveTo>
                  <a:cubicBezTo>
                    <a:pt x="80" y="8"/>
                    <a:pt x="37" y="11"/>
                    <a:pt x="0" y="0"/>
                  </a:cubicBezTo>
                  <a:cubicBezTo>
                    <a:pt x="0" y="27"/>
                    <a:pt x="0" y="27"/>
                    <a:pt x="0" y="27"/>
                  </a:cubicBezTo>
                  <a:cubicBezTo>
                    <a:pt x="0" y="27"/>
                    <a:pt x="31" y="39"/>
                    <a:pt x="73" y="29"/>
                  </a:cubicBezTo>
                  <a:cubicBezTo>
                    <a:pt x="79" y="27"/>
                    <a:pt x="89" y="17"/>
                    <a:pt x="96" y="17"/>
                  </a:cubicBezTo>
                  <a:cubicBezTo>
                    <a:pt x="107" y="17"/>
                    <a:pt x="118" y="17"/>
                    <a:pt x="124" y="17"/>
                  </a:cubicBezTo>
                  <a:cubicBezTo>
                    <a:pt x="153" y="17"/>
                    <a:pt x="171" y="31"/>
                    <a:pt x="187" y="34"/>
                  </a:cubicBezTo>
                  <a:cubicBezTo>
                    <a:pt x="215" y="38"/>
                    <a:pt x="288" y="32"/>
                    <a:pt x="311" y="21"/>
                  </a:cubicBezTo>
                  <a:cubicBezTo>
                    <a:pt x="311" y="3"/>
                    <a:pt x="311" y="3"/>
                    <a:pt x="311" y="3"/>
                  </a:cubicBezTo>
                  <a:cubicBezTo>
                    <a:pt x="311" y="3"/>
                    <a:pt x="311" y="2"/>
                    <a:pt x="311" y="1"/>
                  </a:cubicBezTo>
                  <a:cubicBezTo>
                    <a:pt x="299" y="6"/>
                    <a:pt x="274" y="13"/>
                    <a:pt x="233" y="14"/>
                  </a:cubicBezTo>
                  <a:cubicBezTo>
                    <a:pt x="172" y="15"/>
                    <a:pt x="113" y="8"/>
                    <a:pt x="9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26" name="Freeform 57"/>
            <p:cNvSpPr>
              <a:spLocks/>
            </p:cNvSpPr>
            <p:nvPr/>
          </p:nvSpPr>
          <p:spPr bwMode="auto">
            <a:xfrm>
              <a:off x="5480843" y="4274174"/>
              <a:ext cx="360363" cy="1079500"/>
            </a:xfrm>
            <a:custGeom>
              <a:avLst/>
              <a:gdLst>
                <a:gd name="T0" fmla="*/ 0 w 251"/>
                <a:gd name="T1" fmla="*/ 32 h 753"/>
                <a:gd name="T2" fmla="*/ 91 w 251"/>
                <a:gd name="T3" fmla="*/ 706 h 753"/>
                <a:gd name="T4" fmla="*/ 239 w 251"/>
                <a:gd name="T5" fmla="*/ 699 h 753"/>
                <a:gd name="T6" fmla="*/ 251 w 251"/>
                <a:gd name="T7" fmla="*/ 0 h 753"/>
                <a:gd name="T8" fmla="*/ 0 w 251"/>
                <a:gd name="T9" fmla="*/ 32 h 753"/>
              </a:gdLst>
              <a:ahLst/>
              <a:cxnLst>
                <a:cxn ang="0">
                  <a:pos x="T0" y="T1"/>
                </a:cxn>
                <a:cxn ang="0">
                  <a:pos x="T2" y="T3"/>
                </a:cxn>
                <a:cxn ang="0">
                  <a:pos x="T4" y="T5"/>
                </a:cxn>
                <a:cxn ang="0">
                  <a:pos x="T6" y="T7"/>
                </a:cxn>
                <a:cxn ang="0">
                  <a:pos x="T8" y="T9"/>
                </a:cxn>
              </a:cxnLst>
              <a:rect l="0" t="0" r="r" b="b"/>
              <a:pathLst>
                <a:path w="251" h="753">
                  <a:moveTo>
                    <a:pt x="0" y="32"/>
                  </a:moveTo>
                  <a:cubicBezTo>
                    <a:pt x="91" y="706"/>
                    <a:pt x="91" y="706"/>
                    <a:pt x="91" y="706"/>
                  </a:cubicBezTo>
                  <a:cubicBezTo>
                    <a:pt x="91" y="706"/>
                    <a:pt x="160" y="753"/>
                    <a:pt x="239" y="699"/>
                  </a:cubicBezTo>
                  <a:cubicBezTo>
                    <a:pt x="239" y="699"/>
                    <a:pt x="186" y="597"/>
                    <a:pt x="251" y="0"/>
                  </a:cubicBezTo>
                  <a:lnTo>
                    <a:pt x="0" y="32"/>
                  </a:lnTo>
                  <a:close/>
                </a:path>
              </a:pathLst>
            </a:custGeom>
            <a:solidFill>
              <a:srgbClr val="44546A">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27" name="Freeform 58"/>
            <p:cNvSpPr>
              <a:spLocks/>
            </p:cNvSpPr>
            <p:nvPr/>
          </p:nvSpPr>
          <p:spPr bwMode="auto">
            <a:xfrm>
              <a:off x="6280943" y="5261599"/>
              <a:ext cx="455613" cy="177800"/>
            </a:xfrm>
            <a:custGeom>
              <a:avLst/>
              <a:gdLst>
                <a:gd name="T0" fmla="*/ 311 w 318"/>
                <a:gd name="T1" fmla="*/ 90 h 124"/>
                <a:gd name="T2" fmla="*/ 311 w 318"/>
                <a:gd name="T3" fmla="*/ 117 h 124"/>
                <a:gd name="T4" fmla="*/ 239 w 318"/>
                <a:gd name="T5" fmla="*/ 117 h 124"/>
                <a:gd name="T6" fmla="*/ 215 w 318"/>
                <a:gd name="T7" fmla="*/ 103 h 124"/>
                <a:gd name="T8" fmla="*/ 187 w 318"/>
                <a:gd name="T9" fmla="*/ 103 h 124"/>
                <a:gd name="T10" fmla="*/ 118 w 318"/>
                <a:gd name="T11" fmla="*/ 124 h 124"/>
                <a:gd name="T12" fmla="*/ 0 w 318"/>
                <a:gd name="T13" fmla="*/ 111 h 124"/>
                <a:gd name="T14" fmla="*/ 0 w 318"/>
                <a:gd name="T15" fmla="*/ 93 h 124"/>
                <a:gd name="T16" fmla="*/ 26 w 318"/>
                <a:gd name="T17" fmla="*/ 66 h 124"/>
                <a:gd name="T18" fmla="*/ 175 w 318"/>
                <a:gd name="T19" fmla="*/ 0 h 124"/>
                <a:gd name="T20" fmla="*/ 308 w 318"/>
                <a:gd name="T21" fmla="*/ 17 h 124"/>
                <a:gd name="T22" fmla="*/ 311 w 318"/>
                <a:gd name="T23" fmla="*/ 9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124">
                  <a:moveTo>
                    <a:pt x="311" y="90"/>
                  </a:moveTo>
                  <a:cubicBezTo>
                    <a:pt x="311" y="117"/>
                    <a:pt x="311" y="117"/>
                    <a:pt x="311" y="117"/>
                  </a:cubicBezTo>
                  <a:cubicBezTo>
                    <a:pt x="311" y="117"/>
                    <a:pt x="245" y="117"/>
                    <a:pt x="239" y="117"/>
                  </a:cubicBezTo>
                  <a:cubicBezTo>
                    <a:pt x="232" y="117"/>
                    <a:pt x="227" y="103"/>
                    <a:pt x="215" y="103"/>
                  </a:cubicBezTo>
                  <a:cubicBezTo>
                    <a:pt x="204" y="103"/>
                    <a:pt x="193" y="103"/>
                    <a:pt x="187" y="103"/>
                  </a:cubicBezTo>
                  <a:cubicBezTo>
                    <a:pt x="182" y="103"/>
                    <a:pt x="125" y="124"/>
                    <a:pt x="118" y="124"/>
                  </a:cubicBezTo>
                  <a:cubicBezTo>
                    <a:pt x="102" y="124"/>
                    <a:pt x="23" y="122"/>
                    <a:pt x="0" y="111"/>
                  </a:cubicBezTo>
                  <a:cubicBezTo>
                    <a:pt x="0" y="93"/>
                    <a:pt x="0" y="93"/>
                    <a:pt x="0" y="93"/>
                  </a:cubicBezTo>
                  <a:cubicBezTo>
                    <a:pt x="0" y="93"/>
                    <a:pt x="1" y="66"/>
                    <a:pt x="26" y="66"/>
                  </a:cubicBezTo>
                  <a:cubicBezTo>
                    <a:pt x="51" y="66"/>
                    <a:pt x="116" y="53"/>
                    <a:pt x="175" y="0"/>
                  </a:cubicBezTo>
                  <a:cubicBezTo>
                    <a:pt x="175" y="0"/>
                    <a:pt x="212" y="54"/>
                    <a:pt x="308" y="17"/>
                  </a:cubicBezTo>
                  <a:cubicBezTo>
                    <a:pt x="308" y="17"/>
                    <a:pt x="318" y="54"/>
                    <a:pt x="311" y="90"/>
                  </a:cubicBezTo>
                  <a:close/>
                </a:path>
              </a:pathLst>
            </a:custGeom>
            <a:solidFill>
              <a:srgbClr val="452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28" name="Freeform 59"/>
            <p:cNvSpPr>
              <a:spLocks/>
            </p:cNvSpPr>
            <p:nvPr/>
          </p:nvSpPr>
          <p:spPr bwMode="auto">
            <a:xfrm>
              <a:off x="6280943" y="5390187"/>
              <a:ext cx="444500" cy="55562"/>
            </a:xfrm>
            <a:custGeom>
              <a:avLst/>
              <a:gdLst>
                <a:gd name="T0" fmla="*/ 214 w 311"/>
                <a:gd name="T1" fmla="*/ 8 h 39"/>
                <a:gd name="T2" fmla="*/ 311 w 311"/>
                <a:gd name="T3" fmla="*/ 0 h 39"/>
                <a:gd name="T4" fmla="*/ 311 w 311"/>
                <a:gd name="T5" fmla="*/ 27 h 39"/>
                <a:gd name="T6" fmla="*/ 238 w 311"/>
                <a:gd name="T7" fmla="*/ 29 h 39"/>
                <a:gd name="T8" fmla="*/ 215 w 311"/>
                <a:gd name="T9" fmla="*/ 17 h 39"/>
                <a:gd name="T10" fmla="*/ 187 w 311"/>
                <a:gd name="T11" fmla="*/ 17 h 39"/>
                <a:gd name="T12" fmla="*/ 124 w 311"/>
                <a:gd name="T13" fmla="*/ 34 h 39"/>
                <a:gd name="T14" fmla="*/ 0 w 311"/>
                <a:gd name="T15" fmla="*/ 21 h 39"/>
                <a:gd name="T16" fmla="*/ 0 w 311"/>
                <a:gd name="T17" fmla="*/ 3 h 39"/>
                <a:gd name="T18" fmla="*/ 0 w 311"/>
                <a:gd name="T19" fmla="*/ 1 h 39"/>
                <a:gd name="T20" fmla="*/ 78 w 311"/>
                <a:gd name="T21" fmla="*/ 14 h 39"/>
                <a:gd name="T22" fmla="*/ 214 w 311"/>
                <a:gd name="T2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1" h="39">
                  <a:moveTo>
                    <a:pt x="214" y="8"/>
                  </a:moveTo>
                  <a:cubicBezTo>
                    <a:pt x="231" y="8"/>
                    <a:pt x="273" y="11"/>
                    <a:pt x="311" y="0"/>
                  </a:cubicBezTo>
                  <a:cubicBezTo>
                    <a:pt x="311" y="27"/>
                    <a:pt x="311" y="27"/>
                    <a:pt x="311" y="27"/>
                  </a:cubicBezTo>
                  <a:cubicBezTo>
                    <a:pt x="311" y="27"/>
                    <a:pt x="280" y="39"/>
                    <a:pt x="238" y="29"/>
                  </a:cubicBezTo>
                  <a:cubicBezTo>
                    <a:pt x="232" y="27"/>
                    <a:pt x="222" y="17"/>
                    <a:pt x="215" y="17"/>
                  </a:cubicBezTo>
                  <a:cubicBezTo>
                    <a:pt x="204" y="17"/>
                    <a:pt x="193" y="17"/>
                    <a:pt x="187" y="17"/>
                  </a:cubicBezTo>
                  <a:cubicBezTo>
                    <a:pt x="158" y="17"/>
                    <a:pt x="140" y="31"/>
                    <a:pt x="124" y="34"/>
                  </a:cubicBezTo>
                  <a:cubicBezTo>
                    <a:pt x="96" y="38"/>
                    <a:pt x="23" y="32"/>
                    <a:pt x="0" y="21"/>
                  </a:cubicBezTo>
                  <a:cubicBezTo>
                    <a:pt x="0" y="3"/>
                    <a:pt x="0" y="3"/>
                    <a:pt x="0" y="3"/>
                  </a:cubicBezTo>
                  <a:cubicBezTo>
                    <a:pt x="0" y="3"/>
                    <a:pt x="0" y="2"/>
                    <a:pt x="0" y="1"/>
                  </a:cubicBezTo>
                  <a:cubicBezTo>
                    <a:pt x="12" y="6"/>
                    <a:pt x="37" y="13"/>
                    <a:pt x="78" y="14"/>
                  </a:cubicBezTo>
                  <a:cubicBezTo>
                    <a:pt x="139" y="15"/>
                    <a:pt x="197" y="8"/>
                    <a:pt x="214" y="8"/>
                  </a:cubicBezTo>
                  <a:close/>
                </a:path>
              </a:pathLst>
            </a:custGeom>
            <a:solidFill>
              <a:srgbClr val="1A0C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29" name="Freeform 60"/>
            <p:cNvSpPr>
              <a:spLocks/>
            </p:cNvSpPr>
            <p:nvPr/>
          </p:nvSpPr>
          <p:spPr bwMode="auto">
            <a:xfrm>
              <a:off x="6493668" y="4274174"/>
              <a:ext cx="360363" cy="1079500"/>
            </a:xfrm>
            <a:custGeom>
              <a:avLst/>
              <a:gdLst>
                <a:gd name="T0" fmla="*/ 251 w 251"/>
                <a:gd name="T1" fmla="*/ 32 h 753"/>
                <a:gd name="T2" fmla="*/ 160 w 251"/>
                <a:gd name="T3" fmla="*/ 706 h 753"/>
                <a:gd name="T4" fmla="*/ 12 w 251"/>
                <a:gd name="T5" fmla="*/ 699 h 753"/>
                <a:gd name="T6" fmla="*/ 0 w 251"/>
                <a:gd name="T7" fmla="*/ 0 h 753"/>
                <a:gd name="T8" fmla="*/ 251 w 251"/>
                <a:gd name="T9" fmla="*/ 32 h 753"/>
              </a:gdLst>
              <a:ahLst/>
              <a:cxnLst>
                <a:cxn ang="0">
                  <a:pos x="T0" y="T1"/>
                </a:cxn>
                <a:cxn ang="0">
                  <a:pos x="T2" y="T3"/>
                </a:cxn>
                <a:cxn ang="0">
                  <a:pos x="T4" y="T5"/>
                </a:cxn>
                <a:cxn ang="0">
                  <a:pos x="T6" y="T7"/>
                </a:cxn>
                <a:cxn ang="0">
                  <a:pos x="T8" y="T9"/>
                </a:cxn>
              </a:cxnLst>
              <a:rect l="0" t="0" r="r" b="b"/>
              <a:pathLst>
                <a:path w="251" h="753">
                  <a:moveTo>
                    <a:pt x="251" y="32"/>
                  </a:moveTo>
                  <a:cubicBezTo>
                    <a:pt x="160" y="706"/>
                    <a:pt x="160" y="706"/>
                    <a:pt x="160" y="706"/>
                  </a:cubicBezTo>
                  <a:cubicBezTo>
                    <a:pt x="160" y="706"/>
                    <a:pt x="91" y="753"/>
                    <a:pt x="12" y="699"/>
                  </a:cubicBezTo>
                  <a:cubicBezTo>
                    <a:pt x="12" y="699"/>
                    <a:pt x="65" y="597"/>
                    <a:pt x="0" y="0"/>
                  </a:cubicBezTo>
                  <a:lnTo>
                    <a:pt x="251" y="32"/>
                  </a:lnTo>
                  <a:close/>
                </a:path>
              </a:pathLst>
            </a:custGeom>
            <a:solidFill>
              <a:srgbClr val="44546A">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30" name="Freeform 61"/>
            <p:cNvSpPr>
              <a:spLocks/>
            </p:cNvSpPr>
            <p:nvPr/>
          </p:nvSpPr>
          <p:spPr bwMode="auto">
            <a:xfrm>
              <a:off x="6020593" y="4010649"/>
              <a:ext cx="163513" cy="146050"/>
            </a:xfrm>
            <a:custGeom>
              <a:avLst/>
              <a:gdLst>
                <a:gd name="T0" fmla="*/ 102 w 114"/>
                <a:gd name="T1" fmla="*/ 44 h 102"/>
                <a:gd name="T2" fmla="*/ 50 w 114"/>
                <a:gd name="T3" fmla="*/ 7 h 102"/>
                <a:gd name="T4" fmla="*/ 23 w 114"/>
                <a:gd name="T5" fmla="*/ 11 h 102"/>
                <a:gd name="T6" fmla="*/ 7 w 114"/>
                <a:gd name="T7" fmla="*/ 35 h 102"/>
                <a:gd name="T8" fmla="*/ 11 w 114"/>
                <a:gd name="T9" fmla="*/ 62 h 102"/>
                <a:gd name="T10" fmla="*/ 59 w 114"/>
                <a:gd name="T11" fmla="*/ 96 h 102"/>
                <a:gd name="T12" fmla="*/ 86 w 114"/>
                <a:gd name="T13" fmla="*/ 91 h 102"/>
                <a:gd name="T14" fmla="*/ 106 w 114"/>
                <a:gd name="T15" fmla="*/ 71 h 102"/>
                <a:gd name="T16" fmla="*/ 102 w 114"/>
                <a:gd name="T17" fmla="*/ 4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2">
                  <a:moveTo>
                    <a:pt x="102" y="44"/>
                  </a:moveTo>
                  <a:cubicBezTo>
                    <a:pt x="50" y="7"/>
                    <a:pt x="50" y="7"/>
                    <a:pt x="50" y="7"/>
                  </a:cubicBezTo>
                  <a:cubicBezTo>
                    <a:pt x="41" y="0"/>
                    <a:pt x="29" y="3"/>
                    <a:pt x="23" y="11"/>
                  </a:cubicBezTo>
                  <a:cubicBezTo>
                    <a:pt x="7" y="35"/>
                    <a:pt x="7" y="35"/>
                    <a:pt x="7" y="35"/>
                  </a:cubicBezTo>
                  <a:cubicBezTo>
                    <a:pt x="0" y="43"/>
                    <a:pt x="3" y="56"/>
                    <a:pt x="11" y="62"/>
                  </a:cubicBezTo>
                  <a:cubicBezTo>
                    <a:pt x="59" y="96"/>
                    <a:pt x="59" y="96"/>
                    <a:pt x="59" y="96"/>
                  </a:cubicBezTo>
                  <a:cubicBezTo>
                    <a:pt x="68" y="102"/>
                    <a:pt x="79" y="99"/>
                    <a:pt x="86" y="91"/>
                  </a:cubicBezTo>
                  <a:cubicBezTo>
                    <a:pt x="93" y="84"/>
                    <a:pt x="101" y="77"/>
                    <a:pt x="106" y="71"/>
                  </a:cubicBezTo>
                  <a:cubicBezTo>
                    <a:pt x="114" y="63"/>
                    <a:pt x="110" y="50"/>
                    <a:pt x="102" y="44"/>
                  </a:cubicBezTo>
                  <a:close/>
                </a:path>
              </a:pathLst>
            </a:custGeom>
            <a:solidFill>
              <a:srgbClr val="DB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31" name="Freeform 62"/>
            <p:cNvSpPr>
              <a:spLocks/>
            </p:cNvSpPr>
            <p:nvPr/>
          </p:nvSpPr>
          <p:spPr bwMode="auto">
            <a:xfrm>
              <a:off x="6196806" y="4001124"/>
              <a:ext cx="179388" cy="158750"/>
            </a:xfrm>
            <a:custGeom>
              <a:avLst/>
              <a:gdLst>
                <a:gd name="T0" fmla="*/ 71 w 113"/>
                <a:gd name="T1" fmla="*/ 0 h 100"/>
                <a:gd name="T2" fmla="*/ 113 w 113"/>
                <a:gd name="T3" fmla="*/ 54 h 100"/>
                <a:gd name="T4" fmla="*/ 10 w 113"/>
                <a:gd name="T5" fmla="*/ 100 h 100"/>
                <a:gd name="T6" fmla="*/ 0 w 113"/>
                <a:gd name="T7" fmla="*/ 31 h 100"/>
                <a:gd name="T8" fmla="*/ 71 w 113"/>
                <a:gd name="T9" fmla="*/ 0 h 100"/>
              </a:gdLst>
              <a:ahLst/>
              <a:cxnLst>
                <a:cxn ang="0">
                  <a:pos x="T0" y="T1"/>
                </a:cxn>
                <a:cxn ang="0">
                  <a:pos x="T2" y="T3"/>
                </a:cxn>
                <a:cxn ang="0">
                  <a:pos x="T4" y="T5"/>
                </a:cxn>
                <a:cxn ang="0">
                  <a:pos x="T6" y="T7"/>
                </a:cxn>
                <a:cxn ang="0">
                  <a:pos x="T8" y="T9"/>
                </a:cxn>
              </a:cxnLst>
              <a:rect l="0" t="0" r="r" b="b"/>
              <a:pathLst>
                <a:path w="113" h="100">
                  <a:moveTo>
                    <a:pt x="71" y="0"/>
                  </a:moveTo>
                  <a:lnTo>
                    <a:pt x="113" y="54"/>
                  </a:lnTo>
                  <a:lnTo>
                    <a:pt x="10" y="100"/>
                  </a:lnTo>
                  <a:lnTo>
                    <a:pt x="0" y="31"/>
                  </a:lnTo>
                  <a:lnTo>
                    <a:pt x="71" y="0"/>
                  </a:lnTo>
                  <a:close/>
                </a:path>
              </a:pathLst>
            </a:custGeom>
            <a:solidFill>
              <a:srgbClr val="DCA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32" name="Freeform 63"/>
            <p:cNvSpPr>
              <a:spLocks/>
            </p:cNvSpPr>
            <p:nvPr/>
          </p:nvSpPr>
          <p:spPr bwMode="auto">
            <a:xfrm>
              <a:off x="6001543" y="4032874"/>
              <a:ext cx="246063" cy="233362"/>
            </a:xfrm>
            <a:custGeom>
              <a:avLst/>
              <a:gdLst>
                <a:gd name="T0" fmla="*/ 16 w 171"/>
                <a:gd name="T1" fmla="*/ 80 h 163"/>
                <a:gd name="T2" fmla="*/ 87 w 171"/>
                <a:gd name="T3" fmla="*/ 12 h 163"/>
                <a:gd name="T4" fmla="*/ 130 w 171"/>
                <a:gd name="T5" fmla="*/ 14 h 163"/>
                <a:gd name="T6" fmla="*/ 160 w 171"/>
                <a:gd name="T7" fmla="*/ 46 h 163"/>
                <a:gd name="T8" fmla="*/ 158 w 171"/>
                <a:gd name="T9" fmla="*/ 89 h 163"/>
                <a:gd name="T10" fmla="*/ 92 w 171"/>
                <a:gd name="T11" fmla="*/ 151 h 163"/>
                <a:gd name="T12" fmla="*/ 50 w 171"/>
                <a:gd name="T13" fmla="*/ 150 h 163"/>
                <a:gd name="T14" fmla="*/ 14 w 171"/>
                <a:gd name="T15" fmla="*/ 123 h 163"/>
                <a:gd name="T16" fmla="*/ 16 w 171"/>
                <a:gd name="T17" fmla="*/ 8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63">
                  <a:moveTo>
                    <a:pt x="16" y="80"/>
                  </a:moveTo>
                  <a:cubicBezTo>
                    <a:pt x="87" y="12"/>
                    <a:pt x="87" y="12"/>
                    <a:pt x="87" y="12"/>
                  </a:cubicBezTo>
                  <a:cubicBezTo>
                    <a:pt x="100" y="0"/>
                    <a:pt x="119" y="1"/>
                    <a:pt x="130" y="14"/>
                  </a:cubicBezTo>
                  <a:cubicBezTo>
                    <a:pt x="160" y="46"/>
                    <a:pt x="160" y="46"/>
                    <a:pt x="160" y="46"/>
                  </a:cubicBezTo>
                  <a:cubicBezTo>
                    <a:pt x="171" y="58"/>
                    <a:pt x="171" y="77"/>
                    <a:pt x="158" y="89"/>
                  </a:cubicBezTo>
                  <a:cubicBezTo>
                    <a:pt x="92" y="151"/>
                    <a:pt x="92" y="151"/>
                    <a:pt x="92" y="151"/>
                  </a:cubicBezTo>
                  <a:cubicBezTo>
                    <a:pt x="80" y="163"/>
                    <a:pt x="62" y="159"/>
                    <a:pt x="50" y="150"/>
                  </a:cubicBezTo>
                  <a:cubicBezTo>
                    <a:pt x="37" y="140"/>
                    <a:pt x="24" y="131"/>
                    <a:pt x="14" y="123"/>
                  </a:cubicBezTo>
                  <a:cubicBezTo>
                    <a:pt x="0" y="112"/>
                    <a:pt x="3" y="91"/>
                    <a:pt x="16" y="80"/>
                  </a:cubicBezTo>
                  <a:close/>
                </a:path>
              </a:pathLst>
            </a:custGeom>
            <a:solidFill>
              <a:srgbClr val="DCA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33" name="Freeform 64"/>
            <p:cNvSpPr>
              <a:spLocks/>
            </p:cNvSpPr>
            <p:nvPr/>
          </p:nvSpPr>
          <p:spPr bwMode="auto">
            <a:xfrm>
              <a:off x="6236493" y="3974137"/>
              <a:ext cx="80963" cy="203200"/>
            </a:xfrm>
            <a:custGeom>
              <a:avLst/>
              <a:gdLst>
                <a:gd name="T0" fmla="*/ 24 w 51"/>
                <a:gd name="T1" fmla="*/ 0 h 128"/>
                <a:gd name="T2" fmla="*/ 0 w 51"/>
                <a:gd name="T3" fmla="*/ 9 h 128"/>
                <a:gd name="T4" fmla="*/ 18 w 51"/>
                <a:gd name="T5" fmla="*/ 128 h 128"/>
                <a:gd name="T6" fmla="*/ 51 w 51"/>
                <a:gd name="T7" fmla="*/ 116 h 128"/>
                <a:gd name="T8" fmla="*/ 24 w 51"/>
                <a:gd name="T9" fmla="*/ 0 h 128"/>
              </a:gdLst>
              <a:ahLst/>
              <a:cxnLst>
                <a:cxn ang="0">
                  <a:pos x="T0" y="T1"/>
                </a:cxn>
                <a:cxn ang="0">
                  <a:pos x="T2" y="T3"/>
                </a:cxn>
                <a:cxn ang="0">
                  <a:pos x="T4" y="T5"/>
                </a:cxn>
                <a:cxn ang="0">
                  <a:pos x="T6" y="T7"/>
                </a:cxn>
                <a:cxn ang="0">
                  <a:pos x="T8" y="T9"/>
                </a:cxn>
              </a:cxnLst>
              <a:rect l="0" t="0" r="r" b="b"/>
              <a:pathLst>
                <a:path w="51" h="128">
                  <a:moveTo>
                    <a:pt x="24" y="0"/>
                  </a:moveTo>
                  <a:lnTo>
                    <a:pt x="0" y="9"/>
                  </a:lnTo>
                  <a:lnTo>
                    <a:pt x="18" y="128"/>
                  </a:lnTo>
                  <a:lnTo>
                    <a:pt x="51" y="116"/>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34" name="Freeform 65"/>
            <p:cNvSpPr>
              <a:spLocks/>
            </p:cNvSpPr>
            <p:nvPr/>
          </p:nvSpPr>
          <p:spPr bwMode="auto">
            <a:xfrm>
              <a:off x="6250781" y="3464549"/>
              <a:ext cx="520700" cy="708025"/>
            </a:xfrm>
            <a:custGeom>
              <a:avLst/>
              <a:gdLst>
                <a:gd name="T0" fmla="*/ 38 w 363"/>
                <a:gd name="T1" fmla="*/ 494 h 494"/>
                <a:gd name="T2" fmla="*/ 0 w 363"/>
                <a:gd name="T3" fmla="*/ 353 h 494"/>
                <a:gd name="T4" fmla="*/ 4 w 363"/>
                <a:gd name="T5" fmla="*/ 352 h 494"/>
                <a:gd name="T6" fmla="*/ 208 w 363"/>
                <a:gd name="T7" fmla="*/ 271 h 494"/>
                <a:gd name="T8" fmla="*/ 176 w 363"/>
                <a:gd name="T9" fmla="*/ 99 h 494"/>
                <a:gd name="T10" fmla="*/ 229 w 363"/>
                <a:gd name="T11" fmla="*/ 10 h 494"/>
                <a:gd name="T12" fmla="*/ 318 w 363"/>
                <a:gd name="T13" fmla="*/ 63 h 494"/>
                <a:gd name="T14" fmla="*/ 343 w 363"/>
                <a:gd name="T15" fmla="*/ 177 h 494"/>
                <a:gd name="T16" fmla="*/ 322 w 363"/>
                <a:gd name="T17" fmla="*/ 372 h 494"/>
                <a:gd name="T18" fmla="*/ 39 w 363"/>
                <a:gd name="T19" fmla="*/ 494 h 494"/>
                <a:gd name="T20" fmla="*/ 38 w 363"/>
                <a:gd name="T21"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3" h="494">
                  <a:moveTo>
                    <a:pt x="38" y="494"/>
                  </a:moveTo>
                  <a:cubicBezTo>
                    <a:pt x="0" y="353"/>
                    <a:pt x="0" y="353"/>
                    <a:pt x="0" y="353"/>
                  </a:cubicBezTo>
                  <a:cubicBezTo>
                    <a:pt x="1" y="353"/>
                    <a:pt x="2" y="352"/>
                    <a:pt x="4" y="352"/>
                  </a:cubicBezTo>
                  <a:cubicBezTo>
                    <a:pt x="78" y="325"/>
                    <a:pt x="166" y="290"/>
                    <a:pt x="208" y="271"/>
                  </a:cubicBezTo>
                  <a:cubicBezTo>
                    <a:pt x="205" y="234"/>
                    <a:pt x="192" y="164"/>
                    <a:pt x="176" y="99"/>
                  </a:cubicBezTo>
                  <a:cubicBezTo>
                    <a:pt x="166" y="60"/>
                    <a:pt x="190" y="20"/>
                    <a:pt x="229" y="10"/>
                  </a:cubicBezTo>
                  <a:cubicBezTo>
                    <a:pt x="268" y="0"/>
                    <a:pt x="308" y="24"/>
                    <a:pt x="318" y="63"/>
                  </a:cubicBezTo>
                  <a:cubicBezTo>
                    <a:pt x="319" y="65"/>
                    <a:pt x="333" y="119"/>
                    <a:pt x="343" y="177"/>
                  </a:cubicBezTo>
                  <a:cubicBezTo>
                    <a:pt x="363" y="291"/>
                    <a:pt x="358" y="340"/>
                    <a:pt x="322" y="372"/>
                  </a:cubicBezTo>
                  <a:cubicBezTo>
                    <a:pt x="313" y="381"/>
                    <a:pt x="44" y="493"/>
                    <a:pt x="39" y="494"/>
                  </a:cubicBezTo>
                  <a:lnTo>
                    <a:pt x="38" y="494"/>
                  </a:lnTo>
                  <a:close/>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35" name="Freeform 66"/>
            <p:cNvSpPr>
              <a:spLocks/>
            </p:cNvSpPr>
            <p:nvPr/>
          </p:nvSpPr>
          <p:spPr bwMode="auto">
            <a:xfrm>
              <a:off x="6320631" y="4110662"/>
              <a:ext cx="31750" cy="31750"/>
            </a:xfrm>
            <a:custGeom>
              <a:avLst/>
              <a:gdLst>
                <a:gd name="T0" fmla="*/ 1 w 22"/>
                <a:gd name="T1" fmla="*/ 12 h 22"/>
                <a:gd name="T2" fmla="*/ 13 w 22"/>
                <a:gd name="T3" fmla="*/ 21 h 22"/>
                <a:gd name="T4" fmla="*/ 22 w 22"/>
                <a:gd name="T5" fmla="*/ 9 h 22"/>
                <a:gd name="T6" fmla="*/ 10 w 22"/>
                <a:gd name="T7" fmla="*/ 1 h 22"/>
                <a:gd name="T8" fmla="*/ 1 w 22"/>
                <a:gd name="T9" fmla="*/ 12 h 22"/>
              </a:gdLst>
              <a:ahLst/>
              <a:cxnLst>
                <a:cxn ang="0">
                  <a:pos x="T0" y="T1"/>
                </a:cxn>
                <a:cxn ang="0">
                  <a:pos x="T2" y="T3"/>
                </a:cxn>
                <a:cxn ang="0">
                  <a:pos x="T4" y="T5"/>
                </a:cxn>
                <a:cxn ang="0">
                  <a:pos x="T6" y="T7"/>
                </a:cxn>
                <a:cxn ang="0">
                  <a:pos x="T8" y="T9"/>
                </a:cxn>
              </a:cxnLst>
              <a:rect l="0" t="0" r="r" b="b"/>
              <a:pathLst>
                <a:path w="22" h="22">
                  <a:moveTo>
                    <a:pt x="1" y="12"/>
                  </a:moveTo>
                  <a:cubicBezTo>
                    <a:pt x="2" y="18"/>
                    <a:pt x="7" y="22"/>
                    <a:pt x="13" y="21"/>
                  </a:cubicBezTo>
                  <a:cubicBezTo>
                    <a:pt x="18" y="20"/>
                    <a:pt x="22" y="15"/>
                    <a:pt x="22" y="9"/>
                  </a:cubicBezTo>
                  <a:cubicBezTo>
                    <a:pt x="21" y="4"/>
                    <a:pt x="16" y="0"/>
                    <a:pt x="10" y="1"/>
                  </a:cubicBezTo>
                  <a:cubicBezTo>
                    <a:pt x="4" y="1"/>
                    <a:pt x="0" y="7"/>
                    <a:pt x="1" y="12"/>
                  </a:cubicBezTo>
                  <a:close/>
                </a:path>
              </a:pathLst>
            </a:custGeom>
            <a:solidFill>
              <a:srgbClr val="44546A">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36" name="Freeform 67"/>
            <p:cNvSpPr>
              <a:spLocks/>
            </p:cNvSpPr>
            <p:nvPr/>
          </p:nvSpPr>
          <p:spPr bwMode="auto">
            <a:xfrm>
              <a:off x="6368256" y="4085262"/>
              <a:ext cx="30163" cy="31750"/>
            </a:xfrm>
            <a:custGeom>
              <a:avLst/>
              <a:gdLst>
                <a:gd name="T0" fmla="*/ 1 w 22"/>
                <a:gd name="T1" fmla="*/ 13 h 22"/>
                <a:gd name="T2" fmla="*/ 13 w 22"/>
                <a:gd name="T3" fmla="*/ 21 h 22"/>
                <a:gd name="T4" fmla="*/ 21 w 22"/>
                <a:gd name="T5" fmla="*/ 10 h 22"/>
                <a:gd name="T6" fmla="*/ 10 w 22"/>
                <a:gd name="T7" fmla="*/ 1 h 22"/>
                <a:gd name="T8" fmla="*/ 1 w 22"/>
                <a:gd name="T9" fmla="*/ 13 h 22"/>
              </a:gdLst>
              <a:ahLst/>
              <a:cxnLst>
                <a:cxn ang="0">
                  <a:pos x="T0" y="T1"/>
                </a:cxn>
                <a:cxn ang="0">
                  <a:pos x="T2" y="T3"/>
                </a:cxn>
                <a:cxn ang="0">
                  <a:pos x="T4" y="T5"/>
                </a:cxn>
                <a:cxn ang="0">
                  <a:pos x="T6" y="T7"/>
                </a:cxn>
                <a:cxn ang="0">
                  <a:pos x="T8" y="T9"/>
                </a:cxn>
              </a:cxnLst>
              <a:rect l="0" t="0" r="r" b="b"/>
              <a:pathLst>
                <a:path w="22" h="22">
                  <a:moveTo>
                    <a:pt x="1" y="13"/>
                  </a:moveTo>
                  <a:cubicBezTo>
                    <a:pt x="2" y="18"/>
                    <a:pt x="7" y="22"/>
                    <a:pt x="13" y="21"/>
                  </a:cubicBezTo>
                  <a:cubicBezTo>
                    <a:pt x="18" y="21"/>
                    <a:pt x="22" y="15"/>
                    <a:pt x="21" y="10"/>
                  </a:cubicBezTo>
                  <a:cubicBezTo>
                    <a:pt x="21" y="4"/>
                    <a:pt x="15" y="0"/>
                    <a:pt x="10" y="1"/>
                  </a:cubicBezTo>
                  <a:cubicBezTo>
                    <a:pt x="4" y="2"/>
                    <a:pt x="0" y="7"/>
                    <a:pt x="1" y="13"/>
                  </a:cubicBezTo>
                  <a:close/>
                </a:path>
              </a:pathLst>
            </a:custGeom>
            <a:solidFill>
              <a:srgbClr val="44546A">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37" name="Freeform 68"/>
            <p:cNvSpPr>
              <a:spLocks/>
            </p:cNvSpPr>
            <p:nvPr/>
          </p:nvSpPr>
          <p:spPr bwMode="auto">
            <a:xfrm>
              <a:off x="5520531" y="5282237"/>
              <a:ext cx="455613" cy="176212"/>
            </a:xfrm>
            <a:custGeom>
              <a:avLst/>
              <a:gdLst>
                <a:gd name="T0" fmla="*/ 7 w 318"/>
                <a:gd name="T1" fmla="*/ 90 h 123"/>
                <a:gd name="T2" fmla="*/ 7 w 318"/>
                <a:gd name="T3" fmla="*/ 117 h 123"/>
                <a:gd name="T4" fmla="*/ 79 w 318"/>
                <a:gd name="T5" fmla="*/ 117 h 123"/>
                <a:gd name="T6" fmla="*/ 102 w 318"/>
                <a:gd name="T7" fmla="*/ 103 h 123"/>
                <a:gd name="T8" fmla="*/ 130 w 318"/>
                <a:gd name="T9" fmla="*/ 103 h 123"/>
                <a:gd name="T10" fmla="*/ 200 w 318"/>
                <a:gd name="T11" fmla="*/ 123 h 123"/>
                <a:gd name="T12" fmla="*/ 318 w 318"/>
                <a:gd name="T13" fmla="*/ 111 h 123"/>
                <a:gd name="T14" fmla="*/ 318 w 318"/>
                <a:gd name="T15" fmla="*/ 93 h 123"/>
                <a:gd name="T16" fmla="*/ 292 w 318"/>
                <a:gd name="T17" fmla="*/ 66 h 123"/>
                <a:gd name="T18" fmla="*/ 143 w 318"/>
                <a:gd name="T19" fmla="*/ 0 h 123"/>
                <a:gd name="T20" fmla="*/ 10 w 318"/>
                <a:gd name="T21" fmla="*/ 17 h 123"/>
                <a:gd name="T22" fmla="*/ 7 w 318"/>
                <a:gd name="T23" fmla="*/ 9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123">
                  <a:moveTo>
                    <a:pt x="7" y="90"/>
                  </a:moveTo>
                  <a:cubicBezTo>
                    <a:pt x="7" y="117"/>
                    <a:pt x="7" y="117"/>
                    <a:pt x="7" y="117"/>
                  </a:cubicBezTo>
                  <a:cubicBezTo>
                    <a:pt x="7" y="117"/>
                    <a:pt x="72" y="117"/>
                    <a:pt x="79" y="117"/>
                  </a:cubicBezTo>
                  <a:cubicBezTo>
                    <a:pt x="85" y="117"/>
                    <a:pt x="91" y="103"/>
                    <a:pt x="102" y="103"/>
                  </a:cubicBezTo>
                  <a:cubicBezTo>
                    <a:pt x="114" y="103"/>
                    <a:pt x="125" y="103"/>
                    <a:pt x="130" y="103"/>
                  </a:cubicBezTo>
                  <a:cubicBezTo>
                    <a:pt x="136" y="103"/>
                    <a:pt x="193" y="123"/>
                    <a:pt x="200" y="123"/>
                  </a:cubicBezTo>
                  <a:cubicBezTo>
                    <a:pt x="216" y="123"/>
                    <a:pt x="295" y="122"/>
                    <a:pt x="318" y="111"/>
                  </a:cubicBezTo>
                  <a:cubicBezTo>
                    <a:pt x="318" y="93"/>
                    <a:pt x="318" y="93"/>
                    <a:pt x="318" y="93"/>
                  </a:cubicBezTo>
                  <a:cubicBezTo>
                    <a:pt x="318" y="93"/>
                    <a:pt x="317" y="66"/>
                    <a:pt x="292" y="66"/>
                  </a:cubicBezTo>
                  <a:cubicBezTo>
                    <a:pt x="266" y="66"/>
                    <a:pt x="202" y="52"/>
                    <a:pt x="143" y="0"/>
                  </a:cubicBezTo>
                  <a:cubicBezTo>
                    <a:pt x="143" y="0"/>
                    <a:pt x="105" y="54"/>
                    <a:pt x="10" y="17"/>
                  </a:cubicBezTo>
                  <a:cubicBezTo>
                    <a:pt x="10" y="17"/>
                    <a:pt x="0" y="54"/>
                    <a:pt x="7" y="90"/>
                  </a:cubicBezTo>
                  <a:close/>
                </a:path>
              </a:pathLst>
            </a:custGeom>
            <a:solidFill>
              <a:srgbClr val="102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38" name="Freeform 69"/>
            <p:cNvSpPr>
              <a:spLocks/>
            </p:cNvSpPr>
            <p:nvPr/>
          </p:nvSpPr>
          <p:spPr bwMode="auto">
            <a:xfrm>
              <a:off x="5530056" y="5410824"/>
              <a:ext cx="446088" cy="57150"/>
            </a:xfrm>
            <a:custGeom>
              <a:avLst/>
              <a:gdLst>
                <a:gd name="T0" fmla="*/ 96 w 311"/>
                <a:gd name="T1" fmla="*/ 8 h 39"/>
                <a:gd name="T2" fmla="*/ 0 w 311"/>
                <a:gd name="T3" fmla="*/ 0 h 39"/>
                <a:gd name="T4" fmla="*/ 0 w 311"/>
                <a:gd name="T5" fmla="*/ 27 h 39"/>
                <a:gd name="T6" fmla="*/ 73 w 311"/>
                <a:gd name="T7" fmla="*/ 29 h 39"/>
                <a:gd name="T8" fmla="*/ 95 w 311"/>
                <a:gd name="T9" fmla="*/ 16 h 39"/>
                <a:gd name="T10" fmla="*/ 123 w 311"/>
                <a:gd name="T11" fmla="*/ 16 h 39"/>
                <a:gd name="T12" fmla="*/ 187 w 311"/>
                <a:gd name="T13" fmla="*/ 33 h 39"/>
                <a:gd name="T14" fmla="*/ 311 w 311"/>
                <a:gd name="T15" fmla="*/ 21 h 39"/>
                <a:gd name="T16" fmla="*/ 311 w 311"/>
                <a:gd name="T17" fmla="*/ 3 h 39"/>
                <a:gd name="T18" fmla="*/ 310 w 311"/>
                <a:gd name="T19" fmla="*/ 1 h 39"/>
                <a:gd name="T20" fmla="*/ 233 w 311"/>
                <a:gd name="T21" fmla="*/ 14 h 39"/>
                <a:gd name="T22" fmla="*/ 96 w 311"/>
                <a:gd name="T2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1" h="39">
                  <a:moveTo>
                    <a:pt x="96" y="8"/>
                  </a:moveTo>
                  <a:cubicBezTo>
                    <a:pt x="80" y="8"/>
                    <a:pt x="37" y="11"/>
                    <a:pt x="0" y="0"/>
                  </a:cubicBezTo>
                  <a:cubicBezTo>
                    <a:pt x="0" y="27"/>
                    <a:pt x="0" y="27"/>
                    <a:pt x="0" y="27"/>
                  </a:cubicBezTo>
                  <a:cubicBezTo>
                    <a:pt x="0" y="27"/>
                    <a:pt x="31" y="39"/>
                    <a:pt x="73" y="29"/>
                  </a:cubicBezTo>
                  <a:cubicBezTo>
                    <a:pt x="79" y="27"/>
                    <a:pt x="89" y="16"/>
                    <a:pt x="95" y="16"/>
                  </a:cubicBezTo>
                  <a:cubicBezTo>
                    <a:pt x="107" y="16"/>
                    <a:pt x="118" y="16"/>
                    <a:pt x="123" y="16"/>
                  </a:cubicBezTo>
                  <a:cubicBezTo>
                    <a:pt x="153" y="16"/>
                    <a:pt x="171" y="31"/>
                    <a:pt x="187" y="33"/>
                  </a:cubicBezTo>
                  <a:cubicBezTo>
                    <a:pt x="214" y="37"/>
                    <a:pt x="288" y="32"/>
                    <a:pt x="311" y="21"/>
                  </a:cubicBezTo>
                  <a:cubicBezTo>
                    <a:pt x="311" y="3"/>
                    <a:pt x="311" y="3"/>
                    <a:pt x="311" y="3"/>
                  </a:cubicBezTo>
                  <a:cubicBezTo>
                    <a:pt x="311" y="3"/>
                    <a:pt x="311" y="2"/>
                    <a:pt x="310" y="1"/>
                  </a:cubicBezTo>
                  <a:cubicBezTo>
                    <a:pt x="299" y="6"/>
                    <a:pt x="274" y="13"/>
                    <a:pt x="233" y="14"/>
                  </a:cubicBezTo>
                  <a:cubicBezTo>
                    <a:pt x="172" y="15"/>
                    <a:pt x="113" y="8"/>
                    <a:pt x="96"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39" name="Freeform 70"/>
            <p:cNvSpPr>
              <a:spLocks/>
            </p:cNvSpPr>
            <p:nvPr/>
          </p:nvSpPr>
          <p:spPr bwMode="auto">
            <a:xfrm>
              <a:off x="5887243" y="3996362"/>
              <a:ext cx="179388" cy="157162"/>
            </a:xfrm>
            <a:custGeom>
              <a:avLst/>
              <a:gdLst>
                <a:gd name="T0" fmla="*/ 42 w 113"/>
                <a:gd name="T1" fmla="*/ 0 h 99"/>
                <a:gd name="T2" fmla="*/ 0 w 113"/>
                <a:gd name="T3" fmla="*/ 54 h 99"/>
                <a:gd name="T4" fmla="*/ 103 w 113"/>
                <a:gd name="T5" fmla="*/ 99 h 99"/>
                <a:gd name="T6" fmla="*/ 113 w 113"/>
                <a:gd name="T7" fmla="*/ 30 h 99"/>
                <a:gd name="T8" fmla="*/ 42 w 113"/>
                <a:gd name="T9" fmla="*/ 0 h 99"/>
              </a:gdLst>
              <a:ahLst/>
              <a:cxnLst>
                <a:cxn ang="0">
                  <a:pos x="T0" y="T1"/>
                </a:cxn>
                <a:cxn ang="0">
                  <a:pos x="T2" y="T3"/>
                </a:cxn>
                <a:cxn ang="0">
                  <a:pos x="T4" y="T5"/>
                </a:cxn>
                <a:cxn ang="0">
                  <a:pos x="T6" y="T7"/>
                </a:cxn>
                <a:cxn ang="0">
                  <a:pos x="T8" y="T9"/>
                </a:cxn>
              </a:cxnLst>
              <a:rect l="0" t="0" r="r" b="b"/>
              <a:pathLst>
                <a:path w="113" h="99">
                  <a:moveTo>
                    <a:pt x="42" y="0"/>
                  </a:moveTo>
                  <a:lnTo>
                    <a:pt x="0" y="54"/>
                  </a:lnTo>
                  <a:lnTo>
                    <a:pt x="103" y="99"/>
                  </a:lnTo>
                  <a:lnTo>
                    <a:pt x="113" y="30"/>
                  </a:lnTo>
                  <a:lnTo>
                    <a:pt x="42" y="0"/>
                  </a:lnTo>
                  <a:close/>
                </a:path>
              </a:pathLst>
            </a:custGeom>
            <a:solidFill>
              <a:srgbClr val="DB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40" name="Freeform 71"/>
            <p:cNvSpPr>
              <a:spLocks/>
            </p:cNvSpPr>
            <p:nvPr/>
          </p:nvSpPr>
          <p:spPr bwMode="auto">
            <a:xfrm>
              <a:off x="6001543" y="4034462"/>
              <a:ext cx="250825" cy="228600"/>
            </a:xfrm>
            <a:custGeom>
              <a:avLst/>
              <a:gdLst>
                <a:gd name="T0" fmla="*/ 157 w 175"/>
                <a:gd name="T1" fmla="*/ 72 h 160"/>
                <a:gd name="T2" fmla="*/ 80 w 175"/>
                <a:gd name="T3" fmla="*/ 10 h 160"/>
                <a:gd name="T4" fmla="*/ 38 w 175"/>
                <a:gd name="T5" fmla="*/ 15 h 160"/>
                <a:gd name="T6" fmla="*/ 11 w 175"/>
                <a:gd name="T7" fmla="*/ 50 h 160"/>
                <a:gd name="T8" fmla="*/ 16 w 175"/>
                <a:gd name="T9" fmla="*/ 92 h 160"/>
                <a:gd name="T10" fmla="*/ 86 w 175"/>
                <a:gd name="T11" fmla="*/ 150 h 160"/>
                <a:gd name="T12" fmla="*/ 129 w 175"/>
                <a:gd name="T13" fmla="*/ 145 h 160"/>
                <a:gd name="T14" fmla="*/ 162 w 175"/>
                <a:gd name="T15" fmla="*/ 115 h 160"/>
                <a:gd name="T16" fmla="*/ 157 w 175"/>
                <a:gd name="T17" fmla="*/ 7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60">
                  <a:moveTo>
                    <a:pt x="157" y="72"/>
                  </a:moveTo>
                  <a:cubicBezTo>
                    <a:pt x="80" y="10"/>
                    <a:pt x="80" y="10"/>
                    <a:pt x="80" y="10"/>
                  </a:cubicBezTo>
                  <a:cubicBezTo>
                    <a:pt x="67" y="0"/>
                    <a:pt x="48" y="2"/>
                    <a:pt x="38" y="15"/>
                  </a:cubicBezTo>
                  <a:cubicBezTo>
                    <a:pt x="11" y="50"/>
                    <a:pt x="11" y="50"/>
                    <a:pt x="11" y="50"/>
                  </a:cubicBezTo>
                  <a:cubicBezTo>
                    <a:pt x="0" y="63"/>
                    <a:pt x="3" y="82"/>
                    <a:pt x="16" y="92"/>
                  </a:cubicBezTo>
                  <a:cubicBezTo>
                    <a:pt x="86" y="150"/>
                    <a:pt x="86" y="150"/>
                    <a:pt x="86" y="150"/>
                  </a:cubicBezTo>
                  <a:cubicBezTo>
                    <a:pt x="100" y="160"/>
                    <a:pt x="117" y="155"/>
                    <a:pt x="129" y="145"/>
                  </a:cubicBezTo>
                  <a:cubicBezTo>
                    <a:pt x="141" y="134"/>
                    <a:pt x="153" y="123"/>
                    <a:pt x="162" y="115"/>
                  </a:cubicBezTo>
                  <a:cubicBezTo>
                    <a:pt x="175" y="103"/>
                    <a:pt x="170" y="83"/>
                    <a:pt x="157" y="72"/>
                  </a:cubicBezTo>
                  <a:close/>
                </a:path>
              </a:pathLst>
            </a:custGeom>
            <a:solidFill>
              <a:srgbClr val="DB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41" name="Freeform 72"/>
            <p:cNvSpPr>
              <a:spLocks/>
            </p:cNvSpPr>
            <p:nvPr/>
          </p:nvSpPr>
          <p:spPr bwMode="auto">
            <a:xfrm>
              <a:off x="5476081" y="4296399"/>
              <a:ext cx="363538" cy="1079500"/>
            </a:xfrm>
            <a:custGeom>
              <a:avLst/>
              <a:gdLst>
                <a:gd name="T0" fmla="*/ 0 w 254"/>
                <a:gd name="T1" fmla="*/ 32 h 753"/>
                <a:gd name="T2" fmla="*/ 39 w 254"/>
                <a:gd name="T3" fmla="*/ 706 h 753"/>
                <a:gd name="T4" fmla="*/ 188 w 254"/>
                <a:gd name="T5" fmla="*/ 699 h 753"/>
                <a:gd name="T6" fmla="*/ 254 w 254"/>
                <a:gd name="T7" fmla="*/ 0 h 753"/>
                <a:gd name="T8" fmla="*/ 0 w 254"/>
                <a:gd name="T9" fmla="*/ 32 h 753"/>
              </a:gdLst>
              <a:ahLst/>
              <a:cxnLst>
                <a:cxn ang="0">
                  <a:pos x="T0" y="T1"/>
                </a:cxn>
                <a:cxn ang="0">
                  <a:pos x="T2" y="T3"/>
                </a:cxn>
                <a:cxn ang="0">
                  <a:pos x="T4" y="T5"/>
                </a:cxn>
                <a:cxn ang="0">
                  <a:pos x="T6" y="T7"/>
                </a:cxn>
                <a:cxn ang="0">
                  <a:pos x="T8" y="T9"/>
                </a:cxn>
              </a:cxnLst>
              <a:rect l="0" t="0" r="r" b="b"/>
              <a:pathLst>
                <a:path w="254" h="753">
                  <a:moveTo>
                    <a:pt x="0" y="32"/>
                  </a:moveTo>
                  <a:cubicBezTo>
                    <a:pt x="39" y="706"/>
                    <a:pt x="39" y="706"/>
                    <a:pt x="39" y="706"/>
                  </a:cubicBezTo>
                  <a:cubicBezTo>
                    <a:pt x="39" y="706"/>
                    <a:pt x="104" y="753"/>
                    <a:pt x="188" y="699"/>
                  </a:cubicBezTo>
                  <a:cubicBezTo>
                    <a:pt x="188" y="699"/>
                    <a:pt x="140" y="597"/>
                    <a:pt x="254" y="0"/>
                  </a:cubicBezTo>
                  <a:lnTo>
                    <a:pt x="0" y="32"/>
                  </a:lnTo>
                  <a:close/>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42" name="Freeform 73"/>
            <p:cNvSpPr>
              <a:spLocks/>
            </p:cNvSpPr>
            <p:nvPr/>
          </p:nvSpPr>
          <p:spPr bwMode="auto">
            <a:xfrm>
              <a:off x="5587206" y="3180387"/>
              <a:ext cx="207963" cy="260350"/>
            </a:xfrm>
            <a:custGeom>
              <a:avLst/>
              <a:gdLst>
                <a:gd name="T0" fmla="*/ 26 w 131"/>
                <a:gd name="T1" fmla="*/ 0 h 164"/>
                <a:gd name="T2" fmla="*/ 0 w 131"/>
                <a:gd name="T3" fmla="*/ 136 h 164"/>
                <a:gd name="T4" fmla="*/ 131 w 131"/>
                <a:gd name="T5" fmla="*/ 164 h 164"/>
                <a:gd name="T6" fmla="*/ 118 w 131"/>
                <a:gd name="T7" fmla="*/ 56 h 164"/>
                <a:gd name="T8" fmla="*/ 26 w 131"/>
                <a:gd name="T9" fmla="*/ 0 h 164"/>
              </a:gdLst>
              <a:ahLst/>
              <a:cxnLst>
                <a:cxn ang="0">
                  <a:pos x="T0" y="T1"/>
                </a:cxn>
                <a:cxn ang="0">
                  <a:pos x="T2" y="T3"/>
                </a:cxn>
                <a:cxn ang="0">
                  <a:pos x="T4" y="T5"/>
                </a:cxn>
                <a:cxn ang="0">
                  <a:pos x="T6" y="T7"/>
                </a:cxn>
                <a:cxn ang="0">
                  <a:pos x="T8" y="T9"/>
                </a:cxn>
              </a:cxnLst>
              <a:rect l="0" t="0" r="r" b="b"/>
              <a:pathLst>
                <a:path w="131" h="164">
                  <a:moveTo>
                    <a:pt x="26" y="0"/>
                  </a:moveTo>
                  <a:lnTo>
                    <a:pt x="0" y="136"/>
                  </a:lnTo>
                  <a:lnTo>
                    <a:pt x="131" y="164"/>
                  </a:lnTo>
                  <a:lnTo>
                    <a:pt x="118" y="56"/>
                  </a:lnTo>
                  <a:lnTo>
                    <a:pt x="26" y="0"/>
                  </a:lnTo>
                  <a:close/>
                </a:path>
              </a:pathLst>
            </a:custGeom>
            <a:solidFill>
              <a:srgbClr val="DB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43" name="Oval 74"/>
            <p:cNvSpPr>
              <a:spLocks noChangeArrowheads="1"/>
            </p:cNvSpPr>
            <p:nvPr/>
          </p:nvSpPr>
          <p:spPr bwMode="auto">
            <a:xfrm>
              <a:off x="5576093" y="2897812"/>
              <a:ext cx="349250" cy="357187"/>
            </a:xfrm>
            <a:prstGeom prst="ellipse">
              <a:avLst/>
            </a:prstGeom>
            <a:solidFill>
              <a:srgbClr val="DB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44" name="Freeform 75"/>
            <p:cNvSpPr>
              <a:spLocks/>
            </p:cNvSpPr>
            <p:nvPr/>
          </p:nvSpPr>
          <p:spPr bwMode="auto">
            <a:xfrm>
              <a:off x="5391943" y="3381999"/>
              <a:ext cx="511175" cy="1019175"/>
            </a:xfrm>
            <a:custGeom>
              <a:avLst/>
              <a:gdLst>
                <a:gd name="T0" fmla="*/ 356 w 356"/>
                <a:gd name="T1" fmla="*/ 711 h 711"/>
                <a:gd name="T2" fmla="*/ 356 w 356"/>
                <a:gd name="T3" fmla="*/ 168 h 711"/>
                <a:gd name="T4" fmla="*/ 107 w 356"/>
                <a:gd name="T5" fmla="*/ 0 h 711"/>
                <a:gd name="T6" fmla="*/ 10 w 356"/>
                <a:gd name="T7" fmla="*/ 711 h 711"/>
                <a:gd name="T8" fmla="*/ 356 w 356"/>
                <a:gd name="T9" fmla="*/ 711 h 711"/>
              </a:gdLst>
              <a:ahLst/>
              <a:cxnLst>
                <a:cxn ang="0">
                  <a:pos x="T0" y="T1"/>
                </a:cxn>
                <a:cxn ang="0">
                  <a:pos x="T2" y="T3"/>
                </a:cxn>
                <a:cxn ang="0">
                  <a:pos x="T4" y="T5"/>
                </a:cxn>
                <a:cxn ang="0">
                  <a:pos x="T6" y="T7"/>
                </a:cxn>
                <a:cxn ang="0">
                  <a:pos x="T8" y="T9"/>
                </a:cxn>
              </a:cxnLst>
              <a:rect l="0" t="0" r="r" b="b"/>
              <a:pathLst>
                <a:path w="356" h="711">
                  <a:moveTo>
                    <a:pt x="356" y="711"/>
                  </a:moveTo>
                  <a:cubicBezTo>
                    <a:pt x="356" y="168"/>
                    <a:pt x="356" y="168"/>
                    <a:pt x="356" y="168"/>
                  </a:cubicBezTo>
                  <a:cubicBezTo>
                    <a:pt x="356" y="67"/>
                    <a:pt x="208" y="0"/>
                    <a:pt x="107" y="0"/>
                  </a:cubicBezTo>
                  <a:cubicBezTo>
                    <a:pt x="33" y="59"/>
                    <a:pt x="0" y="356"/>
                    <a:pt x="10" y="711"/>
                  </a:cubicBezTo>
                  <a:lnTo>
                    <a:pt x="356" y="711"/>
                  </a:lnTo>
                  <a:close/>
                </a:path>
              </a:pathLst>
            </a:custGeom>
            <a:solidFill>
              <a:srgbClr val="44546A">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45" name="Freeform 76"/>
            <p:cNvSpPr>
              <a:spLocks/>
            </p:cNvSpPr>
            <p:nvPr/>
          </p:nvSpPr>
          <p:spPr bwMode="auto">
            <a:xfrm>
              <a:off x="5760243" y="3347074"/>
              <a:ext cx="95250" cy="122237"/>
            </a:xfrm>
            <a:custGeom>
              <a:avLst/>
              <a:gdLst>
                <a:gd name="T0" fmla="*/ 62 w 67"/>
                <a:gd name="T1" fmla="*/ 48 h 85"/>
                <a:gd name="T2" fmla="*/ 47 w 67"/>
                <a:gd name="T3" fmla="*/ 80 h 85"/>
                <a:gd name="T4" fmla="*/ 14 w 67"/>
                <a:gd name="T5" fmla="*/ 65 h 85"/>
                <a:gd name="T6" fmla="*/ 5 w 67"/>
                <a:gd name="T7" fmla="*/ 38 h 85"/>
                <a:gd name="T8" fmla="*/ 20 w 67"/>
                <a:gd name="T9" fmla="*/ 5 h 85"/>
                <a:gd name="T10" fmla="*/ 53 w 67"/>
                <a:gd name="T11" fmla="*/ 20 h 85"/>
                <a:gd name="T12" fmla="*/ 62 w 67"/>
                <a:gd name="T13" fmla="*/ 48 h 85"/>
              </a:gdLst>
              <a:ahLst/>
              <a:cxnLst>
                <a:cxn ang="0">
                  <a:pos x="T0" y="T1"/>
                </a:cxn>
                <a:cxn ang="0">
                  <a:pos x="T2" y="T3"/>
                </a:cxn>
                <a:cxn ang="0">
                  <a:pos x="T4" y="T5"/>
                </a:cxn>
                <a:cxn ang="0">
                  <a:pos x="T6" y="T7"/>
                </a:cxn>
                <a:cxn ang="0">
                  <a:pos x="T8" y="T9"/>
                </a:cxn>
                <a:cxn ang="0">
                  <a:pos x="T10" y="T11"/>
                </a:cxn>
                <a:cxn ang="0">
                  <a:pos x="T12" y="T13"/>
                </a:cxn>
              </a:cxnLst>
              <a:rect l="0" t="0" r="r" b="b"/>
              <a:pathLst>
                <a:path w="67" h="85">
                  <a:moveTo>
                    <a:pt x="62" y="48"/>
                  </a:moveTo>
                  <a:cubicBezTo>
                    <a:pt x="67" y="61"/>
                    <a:pt x="60" y="75"/>
                    <a:pt x="47" y="80"/>
                  </a:cubicBezTo>
                  <a:cubicBezTo>
                    <a:pt x="34" y="85"/>
                    <a:pt x="19" y="78"/>
                    <a:pt x="14" y="65"/>
                  </a:cubicBezTo>
                  <a:cubicBezTo>
                    <a:pt x="5" y="38"/>
                    <a:pt x="5" y="38"/>
                    <a:pt x="5" y="38"/>
                  </a:cubicBezTo>
                  <a:cubicBezTo>
                    <a:pt x="0" y="24"/>
                    <a:pt x="7" y="10"/>
                    <a:pt x="20" y="5"/>
                  </a:cubicBezTo>
                  <a:cubicBezTo>
                    <a:pt x="34" y="0"/>
                    <a:pt x="48" y="7"/>
                    <a:pt x="53" y="20"/>
                  </a:cubicBezTo>
                  <a:lnTo>
                    <a:pt x="62" y="48"/>
                  </a:lnTo>
                  <a:close/>
                </a:path>
              </a:pathLst>
            </a:custGeom>
            <a:solidFill>
              <a:srgbClr val="9FCBE9"/>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46" name="Freeform 77"/>
            <p:cNvSpPr>
              <a:spLocks/>
            </p:cNvSpPr>
            <p:nvPr/>
          </p:nvSpPr>
          <p:spPr bwMode="auto">
            <a:xfrm>
              <a:off x="5790406" y="3428037"/>
              <a:ext cx="115888" cy="160337"/>
            </a:xfrm>
            <a:custGeom>
              <a:avLst/>
              <a:gdLst>
                <a:gd name="T0" fmla="*/ 75 w 80"/>
                <a:gd name="T1" fmla="*/ 73 h 112"/>
                <a:gd name="T2" fmla="*/ 61 w 80"/>
                <a:gd name="T3" fmla="*/ 106 h 112"/>
                <a:gd name="T4" fmla="*/ 28 w 80"/>
                <a:gd name="T5" fmla="*/ 93 h 112"/>
                <a:gd name="T6" fmla="*/ 5 w 80"/>
                <a:gd name="T7" fmla="*/ 38 h 112"/>
                <a:gd name="T8" fmla="*/ 19 w 80"/>
                <a:gd name="T9" fmla="*/ 5 h 112"/>
                <a:gd name="T10" fmla="*/ 52 w 80"/>
                <a:gd name="T11" fmla="*/ 19 h 112"/>
                <a:gd name="T12" fmla="*/ 75 w 80"/>
                <a:gd name="T13" fmla="*/ 73 h 112"/>
              </a:gdLst>
              <a:ahLst/>
              <a:cxnLst>
                <a:cxn ang="0">
                  <a:pos x="T0" y="T1"/>
                </a:cxn>
                <a:cxn ang="0">
                  <a:pos x="T2" y="T3"/>
                </a:cxn>
                <a:cxn ang="0">
                  <a:pos x="T4" y="T5"/>
                </a:cxn>
                <a:cxn ang="0">
                  <a:pos x="T6" y="T7"/>
                </a:cxn>
                <a:cxn ang="0">
                  <a:pos x="T8" y="T9"/>
                </a:cxn>
                <a:cxn ang="0">
                  <a:pos x="T10" y="T11"/>
                </a:cxn>
                <a:cxn ang="0">
                  <a:pos x="T12" y="T13"/>
                </a:cxn>
              </a:cxnLst>
              <a:rect l="0" t="0" r="r" b="b"/>
              <a:pathLst>
                <a:path w="80" h="112">
                  <a:moveTo>
                    <a:pt x="75" y="73"/>
                  </a:moveTo>
                  <a:cubicBezTo>
                    <a:pt x="80" y="86"/>
                    <a:pt x="74" y="101"/>
                    <a:pt x="61" y="106"/>
                  </a:cubicBezTo>
                  <a:cubicBezTo>
                    <a:pt x="48" y="112"/>
                    <a:pt x="33" y="105"/>
                    <a:pt x="28" y="93"/>
                  </a:cubicBezTo>
                  <a:cubicBezTo>
                    <a:pt x="5" y="38"/>
                    <a:pt x="5" y="38"/>
                    <a:pt x="5" y="38"/>
                  </a:cubicBezTo>
                  <a:cubicBezTo>
                    <a:pt x="0" y="25"/>
                    <a:pt x="6" y="10"/>
                    <a:pt x="19" y="5"/>
                  </a:cubicBezTo>
                  <a:cubicBezTo>
                    <a:pt x="32" y="0"/>
                    <a:pt x="47" y="6"/>
                    <a:pt x="52" y="19"/>
                  </a:cubicBezTo>
                  <a:lnTo>
                    <a:pt x="75" y="73"/>
                  </a:lnTo>
                  <a:close/>
                </a:path>
              </a:pathLst>
            </a:custGeom>
            <a:solidFill>
              <a:srgbClr val="9FCBE9"/>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47" name="Freeform 78"/>
            <p:cNvSpPr>
              <a:spLocks/>
            </p:cNvSpPr>
            <p:nvPr/>
          </p:nvSpPr>
          <p:spPr bwMode="auto">
            <a:xfrm>
              <a:off x="5577681" y="3274049"/>
              <a:ext cx="234950" cy="153987"/>
            </a:xfrm>
            <a:custGeom>
              <a:avLst/>
              <a:gdLst>
                <a:gd name="T0" fmla="*/ 0 w 148"/>
                <a:gd name="T1" fmla="*/ 61 h 97"/>
                <a:gd name="T2" fmla="*/ 0 w 148"/>
                <a:gd name="T3" fmla="*/ 0 h 97"/>
                <a:gd name="T4" fmla="*/ 148 w 148"/>
                <a:gd name="T5" fmla="*/ 37 h 97"/>
                <a:gd name="T6" fmla="*/ 130 w 148"/>
                <a:gd name="T7" fmla="*/ 97 h 97"/>
                <a:gd name="T8" fmla="*/ 0 w 148"/>
                <a:gd name="T9" fmla="*/ 61 h 97"/>
              </a:gdLst>
              <a:ahLst/>
              <a:cxnLst>
                <a:cxn ang="0">
                  <a:pos x="T0" y="T1"/>
                </a:cxn>
                <a:cxn ang="0">
                  <a:pos x="T2" y="T3"/>
                </a:cxn>
                <a:cxn ang="0">
                  <a:pos x="T4" y="T5"/>
                </a:cxn>
                <a:cxn ang="0">
                  <a:pos x="T6" y="T7"/>
                </a:cxn>
                <a:cxn ang="0">
                  <a:pos x="T8" y="T9"/>
                </a:cxn>
              </a:cxnLst>
              <a:rect l="0" t="0" r="r" b="b"/>
              <a:pathLst>
                <a:path w="148" h="97">
                  <a:moveTo>
                    <a:pt x="0" y="61"/>
                  </a:moveTo>
                  <a:lnTo>
                    <a:pt x="0" y="0"/>
                  </a:lnTo>
                  <a:lnTo>
                    <a:pt x="148" y="37"/>
                  </a:lnTo>
                  <a:lnTo>
                    <a:pt x="130" y="97"/>
                  </a:lnTo>
                  <a:lnTo>
                    <a:pt x="0" y="61"/>
                  </a:ln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48" name="Freeform 79"/>
            <p:cNvSpPr>
              <a:spLocks/>
            </p:cNvSpPr>
            <p:nvPr/>
          </p:nvSpPr>
          <p:spPr bwMode="auto">
            <a:xfrm>
              <a:off x="5531643" y="3283574"/>
              <a:ext cx="371475" cy="257175"/>
            </a:xfrm>
            <a:custGeom>
              <a:avLst/>
              <a:gdLst>
                <a:gd name="T0" fmla="*/ 166 w 234"/>
                <a:gd name="T1" fmla="*/ 66 h 162"/>
                <a:gd name="T2" fmla="*/ 24 w 234"/>
                <a:gd name="T3" fmla="*/ 0 h 162"/>
                <a:gd name="T4" fmla="*/ 0 w 234"/>
                <a:gd name="T5" fmla="*/ 63 h 162"/>
                <a:gd name="T6" fmla="*/ 234 w 234"/>
                <a:gd name="T7" fmla="*/ 162 h 162"/>
                <a:gd name="T8" fmla="*/ 166 w 234"/>
                <a:gd name="T9" fmla="*/ 66 h 162"/>
              </a:gdLst>
              <a:ahLst/>
              <a:cxnLst>
                <a:cxn ang="0">
                  <a:pos x="T0" y="T1"/>
                </a:cxn>
                <a:cxn ang="0">
                  <a:pos x="T2" y="T3"/>
                </a:cxn>
                <a:cxn ang="0">
                  <a:pos x="T4" y="T5"/>
                </a:cxn>
                <a:cxn ang="0">
                  <a:pos x="T6" y="T7"/>
                </a:cxn>
                <a:cxn ang="0">
                  <a:pos x="T8" y="T9"/>
                </a:cxn>
              </a:cxnLst>
              <a:rect l="0" t="0" r="r" b="b"/>
              <a:pathLst>
                <a:path w="234" h="162">
                  <a:moveTo>
                    <a:pt x="166" y="66"/>
                  </a:moveTo>
                  <a:lnTo>
                    <a:pt x="24" y="0"/>
                  </a:lnTo>
                  <a:lnTo>
                    <a:pt x="0" y="63"/>
                  </a:lnTo>
                  <a:lnTo>
                    <a:pt x="234" y="162"/>
                  </a:lnTo>
                  <a:lnTo>
                    <a:pt x="166" y="66"/>
                  </a:lnTo>
                  <a:close/>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49" name="Freeform 80"/>
            <p:cNvSpPr>
              <a:spLocks/>
            </p:cNvSpPr>
            <p:nvPr/>
          </p:nvSpPr>
          <p:spPr bwMode="auto">
            <a:xfrm>
              <a:off x="5782468" y="3443912"/>
              <a:ext cx="120650" cy="357187"/>
            </a:xfrm>
            <a:custGeom>
              <a:avLst/>
              <a:gdLst>
                <a:gd name="T0" fmla="*/ 30 w 76"/>
                <a:gd name="T1" fmla="*/ 0 h 225"/>
                <a:gd name="T2" fmla="*/ 0 w 76"/>
                <a:gd name="T3" fmla="*/ 62 h 225"/>
                <a:gd name="T4" fmla="*/ 76 w 76"/>
                <a:gd name="T5" fmla="*/ 225 h 225"/>
                <a:gd name="T6" fmla="*/ 76 w 76"/>
                <a:gd name="T7" fmla="*/ 61 h 225"/>
                <a:gd name="T8" fmla="*/ 30 w 76"/>
                <a:gd name="T9" fmla="*/ 0 h 225"/>
              </a:gdLst>
              <a:ahLst/>
              <a:cxnLst>
                <a:cxn ang="0">
                  <a:pos x="T0" y="T1"/>
                </a:cxn>
                <a:cxn ang="0">
                  <a:pos x="T2" y="T3"/>
                </a:cxn>
                <a:cxn ang="0">
                  <a:pos x="T4" y="T5"/>
                </a:cxn>
                <a:cxn ang="0">
                  <a:pos x="T6" y="T7"/>
                </a:cxn>
                <a:cxn ang="0">
                  <a:pos x="T8" y="T9"/>
                </a:cxn>
              </a:cxnLst>
              <a:rect l="0" t="0" r="r" b="b"/>
              <a:pathLst>
                <a:path w="76" h="225">
                  <a:moveTo>
                    <a:pt x="30" y="0"/>
                  </a:moveTo>
                  <a:lnTo>
                    <a:pt x="0" y="62"/>
                  </a:lnTo>
                  <a:lnTo>
                    <a:pt x="76" y="225"/>
                  </a:lnTo>
                  <a:lnTo>
                    <a:pt x="76" y="61"/>
                  </a:lnTo>
                  <a:lnTo>
                    <a:pt x="30" y="0"/>
                  </a:lnTo>
                  <a:close/>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50" name="Freeform 81"/>
            <p:cNvSpPr>
              <a:spLocks/>
            </p:cNvSpPr>
            <p:nvPr/>
          </p:nvSpPr>
          <p:spPr bwMode="auto">
            <a:xfrm>
              <a:off x="5714206" y="3091487"/>
              <a:ext cx="227013" cy="217487"/>
            </a:xfrm>
            <a:custGeom>
              <a:avLst/>
              <a:gdLst>
                <a:gd name="T0" fmla="*/ 0 w 143"/>
                <a:gd name="T1" fmla="*/ 101 h 137"/>
                <a:gd name="T2" fmla="*/ 73 w 143"/>
                <a:gd name="T3" fmla="*/ 137 h 137"/>
                <a:gd name="T4" fmla="*/ 143 w 143"/>
                <a:gd name="T5" fmla="*/ 137 h 137"/>
                <a:gd name="T6" fmla="*/ 123 w 143"/>
                <a:gd name="T7" fmla="*/ 17 h 137"/>
                <a:gd name="T8" fmla="*/ 0 w 143"/>
                <a:gd name="T9" fmla="*/ 0 h 137"/>
                <a:gd name="T10" fmla="*/ 0 w 143"/>
                <a:gd name="T11" fmla="*/ 101 h 137"/>
              </a:gdLst>
              <a:ahLst/>
              <a:cxnLst>
                <a:cxn ang="0">
                  <a:pos x="T0" y="T1"/>
                </a:cxn>
                <a:cxn ang="0">
                  <a:pos x="T2" y="T3"/>
                </a:cxn>
                <a:cxn ang="0">
                  <a:pos x="T4" y="T5"/>
                </a:cxn>
                <a:cxn ang="0">
                  <a:pos x="T6" y="T7"/>
                </a:cxn>
                <a:cxn ang="0">
                  <a:pos x="T8" y="T9"/>
                </a:cxn>
                <a:cxn ang="0">
                  <a:pos x="T10" y="T11"/>
                </a:cxn>
              </a:cxnLst>
              <a:rect l="0" t="0" r="r" b="b"/>
              <a:pathLst>
                <a:path w="143" h="137">
                  <a:moveTo>
                    <a:pt x="0" y="101"/>
                  </a:moveTo>
                  <a:lnTo>
                    <a:pt x="73" y="137"/>
                  </a:lnTo>
                  <a:lnTo>
                    <a:pt x="143" y="137"/>
                  </a:lnTo>
                  <a:lnTo>
                    <a:pt x="123" y="17"/>
                  </a:lnTo>
                  <a:lnTo>
                    <a:pt x="0" y="0"/>
                  </a:lnTo>
                  <a:lnTo>
                    <a:pt x="0" y="101"/>
                  </a:lnTo>
                  <a:close/>
                </a:path>
              </a:pathLst>
            </a:custGeom>
            <a:solidFill>
              <a:srgbClr val="DB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51" name="Freeform 82"/>
            <p:cNvSpPr>
              <a:spLocks/>
            </p:cNvSpPr>
            <p:nvPr/>
          </p:nvSpPr>
          <p:spPr bwMode="auto">
            <a:xfrm>
              <a:off x="5888831" y="3051799"/>
              <a:ext cx="66675" cy="150812"/>
            </a:xfrm>
            <a:custGeom>
              <a:avLst/>
              <a:gdLst>
                <a:gd name="T0" fmla="*/ 0 w 42"/>
                <a:gd name="T1" fmla="*/ 0 h 95"/>
                <a:gd name="T2" fmla="*/ 42 w 42"/>
                <a:gd name="T3" fmla="*/ 89 h 95"/>
                <a:gd name="T4" fmla="*/ 0 w 42"/>
                <a:gd name="T5" fmla="*/ 95 h 95"/>
                <a:gd name="T6" fmla="*/ 0 w 42"/>
                <a:gd name="T7" fmla="*/ 0 h 95"/>
              </a:gdLst>
              <a:ahLst/>
              <a:cxnLst>
                <a:cxn ang="0">
                  <a:pos x="T0" y="T1"/>
                </a:cxn>
                <a:cxn ang="0">
                  <a:pos x="T2" y="T3"/>
                </a:cxn>
                <a:cxn ang="0">
                  <a:pos x="T4" y="T5"/>
                </a:cxn>
                <a:cxn ang="0">
                  <a:pos x="T6" y="T7"/>
                </a:cxn>
              </a:cxnLst>
              <a:rect l="0" t="0" r="r" b="b"/>
              <a:pathLst>
                <a:path w="42" h="95">
                  <a:moveTo>
                    <a:pt x="0" y="0"/>
                  </a:moveTo>
                  <a:lnTo>
                    <a:pt x="42" y="89"/>
                  </a:lnTo>
                  <a:lnTo>
                    <a:pt x="0" y="95"/>
                  </a:lnTo>
                  <a:lnTo>
                    <a:pt x="0" y="0"/>
                  </a:lnTo>
                  <a:close/>
                </a:path>
              </a:pathLst>
            </a:custGeom>
            <a:solidFill>
              <a:srgbClr val="DB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52" name="Freeform 83"/>
            <p:cNvSpPr>
              <a:spLocks/>
            </p:cNvSpPr>
            <p:nvPr/>
          </p:nvSpPr>
          <p:spPr bwMode="auto">
            <a:xfrm>
              <a:off x="5544343" y="2847012"/>
              <a:ext cx="422275" cy="387350"/>
            </a:xfrm>
            <a:custGeom>
              <a:avLst/>
              <a:gdLst>
                <a:gd name="T0" fmla="*/ 130 w 294"/>
                <a:gd name="T1" fmla="*/ 114 h 270"/>
                <a:gd name="T2" fmla="*/ 151 w 294"/>
                <a:gd name="T3" fmla="*/ 161 h 270"/>
                <a:gd name="T4" fmla="*/ 159 w 294"/>
                <a:gd name="T5" fmla="*/ 216 h 270"/>
                <a:gd name="T6" fmla="*/ 125 w 294"/>
                <a:gd name="T7" fmla="*/ 216 h 270"/>
                <a:gd name="T8" fmla="*/ 118 w 294"/>
                <a:gd name="T9" fmla="*/ 183 h 270"/>
                <a:gd name="T10" fmla="*/ 93 w 294"/>
                <a:gd name="T11" fmla="*/ 216 h 270"/>
                <a:gd name="T12" fmla="*/ 53 w 294"/>
                <a:gd name="T13" fmla="*/ 266 h 270"/>
                <a:gd name="T14" fmla="*/ 9 w 294"/>
                <a:gd name="T15" fmla="*/ 253 h 270"/>
                <a:gd name="T16" fmla="*/ 30 w 294"/>
                <a:gd name="T17" fmla="*/ 225 h 270"/>
                <a:gd name="T18" fmla="*/ 9 w 294"/>
                <a:gd name="T19" fmla="*/ 108 h 270"/>
                <a:gd name="T20" fmla="*/ 118 w 294"/>
                <a:gd name="T21" fmla="*/ 13 h 270"/>
                <a:gd name="T22" fmla="*/ 291 w 294"/>
                <a:gd name="T23" fmla="*/ 28 h 270"/>
                <a:gd name="T24" fmla="*/ 242 w 294"/>
                <a:gd name="T25" fmla="*/ 102 h 270"/>
                <a:gd name="T26" fmla="*/ 130 w 294"/>
                <a:gd name="T27" fmla="*/ 11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70">
                  <a:moveTo>
                    <a:pt x="130" y="114"/>
                  </a:moveTo>
                  <a:cubicBezTo>
                    <a:pt x="123" y="129"/>
                    <a:pt x="123" y="149"/>
                    <a:pt x="151" y="161"/>
                  </a:cubicBezTo>
                  <a:cubicBezTo>
                    <a:pt x="151" y="161"/>
                    <a:pt x="144" y="191"/>
                    <a:pt x="159" y="216"/>
                  </a:cubicBezTo>
                  <a:cubicBezTo>
                    <a:pt x="125" y="216"/>
                    <a:pt x="125" y="216"/>
                    <a:pt x="125" y="216"/>
                  </a:cubicBezTo>
                  <a:cubicBezTo>
                    <a:pt x="118" y="183"/>
                    <a:pt x="118" y="183"/>
                    <a:pt x="118" y="183"/>
                  </a:cubicBezTo>
                  <a:cubicBezTo>
                    <a:pt x="118" y="183"/>
                    <a:pt x="68" y="193"/>
                    <a:pt x="93" y="216"/>
                  </a:cubicBezTo>
                  <a:cubicBezTo>
                    <a:pt x="93" y="216"/>
                    <a:pt x="91" y="261"/>
                    <a:pt x="53" y="266"/>
                  </a:cubicBezTo>
                  <a:cubicBezTo>
                    <a:pt x="15" y="270"/>
                    <a:pt x="9" y="253"/>
                    <a:pt x="9" y="253"/>
                  </a:cubicBezTo>
                  <a:cubicBezTo>
                    <a:pt x="9" y="253"/>
                    <a:pt x="28" y="242"/>
                    <a:pt x="30" y="225"/>
                  </a:cubicBezTo>
                  <a:cubicBezTo>
                    <a:pt x="32" y="209"/>
                    <a:pt x="0" y="151"/>
                    <a:pt x="9" y="108"/>
                  </a:cubicBezTo>
                  <a:cubicBezTo>
                    <a:pt x="15" y="85"/>
                    <a:pt x="41" y="26"/>
                    <a:pt x="118" y="13"/>
                  </a:cubicBezTo>
                  <a:cubicBezTo>
                    <a:pt x="195" y="0"/>
                    <a:pt x="294" y="13"/>
                    <a:pt x="291" y="28"/>
                  </a:cubicBezTo>
                  <a:cubicBezTo>
                    <a:pt x="288" y="44"/>
                    <a:pt x="257" y="102"/>
                    <a:pt x="242" y="102"/>
                  </a:cubicBezTo>
                  <a:cubicBezTo>
                    <a:pt x="231" y="101"/>
                    <a:pt x="149" y="77"/>
                    <a:pt x="130" y="114"/>
                  </a:cubicBezTo>
                  <a:close/>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53" name="Freeform 84"/>
            <p:cNvSpPr>
              <a:spLocks/>
            </p:cNvSpPr>
            <p:nvPr/>
          </p:nvSpPr>
          <p:spPr bwMode="auto">
            <a:xfrm>
              <a:off x="5636418" y="3074024"/>
              <a:ext cx="95250" cy="122237"/>
            </a:xfrm>
            <a:custGeom>
              <a:avLst/>
              <a:gdLst>
                <a:gd name="T0" fmla="*/ 63 w 67"/>
                <a:gd name="T1" fmla="*/ 36 h 86"/>
                <a:gd name="T2" fmla="*/ 42 w 67"/>
                <a:gd name="T3" fmla="*/ 82 h 86"/>
                <a:gd name="T4" fmla="*/ 4 w 67"/>
                <a:gd name="T5" fmla="*/ 49 h 86"/>
                <a:gd name="T6" fmla="*/ 25 w 67"/>
                <a:gd name="T7" fmla="*/ 3 h 86"/>
                <a:gd name="T8" fmla="*/ 63 w 67"/>
                <a:gd name="T9" fmla="*/ 36 h 86"/>
              </a:gdLst>
              <a:ahLst/>
              <a:cxnLst>
                <a:cxn ang="0">
                  <a:pos x="T0" y="T1"/>
                </a:cxn>
                <a:cxn ang="0">
                  <a:pos x="T2" y="T3"/>
                </a:cxn>
                <a:cxn ang="0">
                  <a:pos x="T4" y="T5"/>
                </a:cxn>
                <a:cxn ang="0">
                  <a:pos x="T6" y="T7"/>
                </a:cxn>
                <a:cxn ang="0">
                  <a:pos x="T8" y="T9"/>
                </a:cxn>
              </a:cxnLst>
              <a:rect l="0" t="0" r="r" b="b"/>
              <a:pathLst>
                <a:path w="67" h="86">
                  <a:moveTo>
                    <a:pt x="63" y="36"/>
                  </a:moveTo>
                  <a:cubicBezTo>
                    <a:pt x="67" y="58"/>
                    <a:pt x="58" y="78"/>
                    <a:pt x="42" y="82"/>
                  </a:cubicBezTo>
                  <a:cubicBezTo>
                    <a:pt x="26" y="86"/>
                    <a:pt x="9" y="71"/>
                    <a:pt x="4" y="49"/>
                  </a:cubicBezTo>
                  <a:cubicBezTo>
                    <a:pt x="0" y="27"/>
                    <a:pt x="9" y="7"/>
                    <a:pt x="25" y="3"/>
                  </a:cubicBezTo>
                  <a:cubicBezTo>
                    <a:pt x="41" y="0"/>
                    <a:pt x="58" y="14"/>
                    <a:pt x="63" y="36"/>
                  </a:cubicBezTo>
                  <a:close/>
                </a:path>
              </a:pathLst>
            </a:custGeom>
            <a:solidFill>
              <a:srgbClr val="DB8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54" name="Freeform 85"/>
            <p:cNvSpPr>
              <a:spLocks/>
            </p:cNvSpPr>
            <p:nvPr/>
          </p:nvSpPr>
          <p:spPr bwMode="auto">
            <a:xfrm>
              <a:off x="5868193" y="2867649"/>
              <a:ext cx="71438" cy="114300"/>
            </a:xfrm>
            <a:custGeom>
              <a:avLst/>
              <a:gdLst>
                <a:gd name="T0" fmla="*/ 14 w 50"/>
                <a:gd name="T1" fmla="*/ 79 h 79"/>
                <a:gd name="T2" fmla="*/ 40 w 50"/>
                <a:gd name="T3" fmla="*/ 17 h 79"/>
                <a:gd name="T4" fmla="*/ 0 w 50"/>
                <a:gd name="T5" fmla="*/ 6 h 79"/>
                <a:gd name="T6" fmla="*/ 14 w 50"/>
                <a:gd name="T7" fmla="*/ 79 h 79"/>
              </a:gdLst>
              <a:ahLst/>
              <a:cxnLst>
                <a:cxn ang="0">
                  <a:pos x="T0" y="T1"/>
                </a:cxn>
                <a:cxn ang="0">
                  <a:pos x="T2" y="T3"/>
                </a:cxn>
                <a:cxn ang="0">
                  <a:pos x="T4" y="T5"/>
                </a:cxn>
                <a:cxn ang="0">
                  <a:pos x="T6" y="T7"/>
                </a:cxn>
              </a:cxnLst>
              <a:rect l="0" t="0" r="r" b="b"/>
              <a:pathLst>
                <a:path w="50" h="79">
                  <a:moveTo>
                    <a:pt x="14" y="79"/>
                  </a:moveTo>
                  <a:cubicBezTo>
                    <a:pt x="14" y="79"/>
                    <a:pt x="49" y="36"/>
                    <a:pt x="40" y="17"/>
                  </a:cubicBezTo>
                  <a:cubicBezTo>
                    <a:pt x="31" y="0"/>
                    <a:pt x="5" y="0"/>
                    <a:pt x="0" y="6"/>
                  </a:cubicBezTo>
                  <a:cubicBezTo>
                    <a:pt x="6" y="4"/>
                    <a:pt x="50" y="13"/>
                    <a:pt x="14" y="79"/>
                  </a:cubicBezTo>
                  <a:close/>
                </a:path>
              </a:pathLst>
            </a:custGeom>
            <a:solidFill>
              <a:srgbClr val="44546A">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55" name="Freeform 86"/>
            <p:cNvSpPr>
              <a:spLocks/>
            </p:cNvSpPr>
            <p:nvPr/>
          </p:nvSpPr>
          <p:spPr bwMode="auto">
            <a:xfrm>
              <a:off x="5838031" y="2885112"/>
              <a:ext cx="60325" cy="85725"/>
            </a:xfrm>
            <a:custGeom>
              <a:avLst/>
              <a:gdLst>
                <a:gd name="T0" fmla="*/ 27 w 42"/>
                <a:gd name="T1" fmla="*/ 60 h 60"/>
                <a:gd name="T2" fmla="*/ 31 w 42"/>
                <a:gd name="T3" fmla="*/ 13 h 60"/>
                <a:gd name="T4" fmla="*/ 0 w 42"/>
                <a:gd name="T5" fmla="*/ 4 h 60"/>
                <a:gd name="T6" fmla="*/ 27 w 42"/>
                <a:gd name="T7" fmla="*/ 60 h 60"/>
              </a:gdLst>
              <a:ahLst/>
              <a:cxnLst>
                <a:cxn ang="0">
                  <a:pos x="T0" y="T1"/>
                </a:cxn>
                <a:cxn ang="0">
                  <a:pos x="T2" y="T3"/>
                </a:cxn>
                <a:cxn ang="0">
                  <a:pos x="T4" y="T5"/>
                </a:cxn>
                <a:cxn ang="0">
                  <a:pos x="T6" y="T7"/>
                </a:cxn>
              </a:cxnLst>
              <a:rect l="0" t="0" r="r" b="b"/>
              <a:pathLst>
                <a:path w="42" h="60">
                  <a:moveTo>
                    <a:pt x="27" y="60"/>
                  </a:moveTo>
                  <a:cubicBezTo>
                    <a:pt x="27" y="60"/>
                    <a:pt x="42" y="26"/>
                    <a:pt x="31" y="13"/>
                  </a:cubicBezTo>
                  <a:cubicBezTo>
                    <a:pt x="18" y="0"/>
                    <a:pt x="0" y="4"/>
                    <a:pt x="0" y="4"/>
                  </a:cubicBezTo>
                  <a:cubicBezTo>
                    <a:pt x="0" y="4"/>
                    <a:pt x="42" y="12"/>
                    <a:pt x="27" y="60"/>
                  </a:cubicBezTo>
                  <a:close/>
                </a:path>
              </a:pathLst>
            </a:custGeom>
            <a:solidFill>
              <a:srgbClr val="44546A">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56" name="Freeform 87"/>
            <p:cNvSpPr>
              <a:spLocks/>
            </p:cNvSpPr>
            <p:nvPr/>
          </p:nvSpPr>
          <p:spPr bwMode="auto">
            <a:xfrm>
              <a:off x="5926931" y="3974137"/>
              <a:ext cx="82550" cy="203200"/>
            </a:xfrm>
            <a:custGeom>
              <a:avLst/>
              <a:gdLst>
                <a:gd name="T0" fmla="*/ 27 w 52"/>
                <a:gd name="T1" fmla="*/ 0 h 128"/>
                <a:gd name="T2" fmla="*/ 52 w 52"/>
                <a:gd name="T3" fmla="*/ 9 h 128"/>
                <a:gd name="T4" fmla="*/ 33 w 52"/>
                <a:gd name="T5" fmla="*/ 128 h 128"/>
                <a:gd name="T6" fmla="*/ 0 w 52"/>
                <a:gd name="T7" fmla="*/ 116 h 128"/>
                <a:gd name="T8" fmla="*/ 27 w 52"/>
                <a:gd name="T9" fmla="*/ 0 h 128"/>
              </a:gdLst>
              <a:ahLst/>
              <a:cxnLst>
                <a:cxn ang="0">
                  <a:pos x="T0" y="T1"/>
                </a:cxn>
                <a:cxn ang="0">
                  <a:pos x="T2" y="T3"/>
                </a:cxn>
                <a:cxn ang="0">
                  <a:pos x="T4" y="T5"/>
                </a:cxn>
                <a:cxn ang="0">
                  <a:pos x="T6" y="T7"/>
                </a:cxn>
                <a:cxn ang="0">
                  <a:pos x="T8" y="T9"/>
                </a:cxn>
              </a:cxnLst>
              <a:rect l="0" t="0" r="r" b="b"/>
              <a:pathLst>
                <a:path w="52" h="128">
                  <a:moveTo>
                    <a:pt x="27" y="0"/>
                  </a:moveTo>
                  <a:lnTo>
                    <a:pt x="52" y="9"/>
                  </a:lnTo>
                  <a:lnTo>
                    <a:pt x="33" y="128"/>
                  </a:lnTo>
                  <a:lnTo>
                    <a:pt x="0" y="116"/>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57" name="Freeform 88"/>
            <p:cNvSpPr>
              <a:spLocks/>
            </p:cNvSpPr>
            <p:nvPr/>
          </p:nvSpPr>
          <p:spPr bwMode="auto">
            <a:xfrm>
              <a:off x="5472906" y="3464549"/>
              <a:ext cx="520700" cy="708025"/>
            </a:xfrm>
            <a:custGeom>
              <a:avLst/>
              <a:gdLst>
                <a:gd name="T0" fmla="*/ 325 w 363"/>
                <a:gd name="T1" fmla="*/ 494 h 494"/>
                <a:gd name="T2" fmla="*/ 363 w 363"/>
                <a:gd name="T3" fmla="*/ 353 h 494"/>
                <a:gd name="T4" fmla="*/ 360 w 363"/>
                <a:gd name="T5" fmla="*/ 352 h 494"/>
                <a:gd name="T6" fmla="*/ 156 w 363"/>
                <a:gd name="T7" fmla="*/ 271 h 494"/>
                <a:gd name="T8" fmla="*/ 187 w 363"/>
                <a:gd name="T9" fmla="*/ 99 h 494"/>
                <a:gd name="T10" fmla="*/ 134 w 363"/>
                <a:gd name="T11" fmla="*/ 10 h 494"/>
                <a:gd name="T12" fmla="*/ 45 w 363"/>
                <a:gd name="T13" fmla="*/ 63 h 494"/>
                <a:gd name="T14" fmla="*/ 20 w 363"/>
                <a:gd name="T15" fmla="*/ 177 h 494"/>
                <a:gd name="T16" fmla="*/ 41 w 363"/>
                <a:gd name="T17" fmla="*/ 372 h 494"/>
                <a:gd name="T18" fmla="*/ 325 w 363"/>
                <a:gd name="T19"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494">
                  <a:moveTo>
                    <a:pt x="325" y="494"/>
                  </a:moveTo>
                  <a:cubicBezTo>
                    <a:pt x="363" y="353"/>
                    <a:pt x="363" y="353"/>
                    <a:pt x="363" y="353"/>
                  </a:cubicBezTo>
                  <a:cubicBezTo>
                    <a:pt x="362" y="353"/>
                    <a:pt x="361" y="352"/>
                    <a:pt x="360" y="352"/>
                  </a:cubicBezTo>
                  <a:cubicBezTo>
                    <a:pt x="285" y="325"/>
                    <a:pt x="197" y="290"/>
                    <a:pt x="156" y="271"/>
                  </a:cubicBezTo>
                  <a:cubicBezTo>
                    <a:pt x="158" y="234"/>
                    <a:pt x="171" y="164"/>
                    <a:pt x="187" y="99"/>
                  </a:cubicBezTo>
                  <a:cubicBezTo>
                    <a:pt x="197" y="60"/>
                    <a:pt x="173" y="20"/>
                    <a:pt x="134" y="10"/>
                  </a:cubicBezTo>
                  <a:cubicBezTo>
                    <a:pt x="95" y="0"/>
                    <a:pt x="55" y="24"/>
                    <a:pt x="45" y="63"/>
                  </a:cubicBezTo>
                  <a:cubicBezTo>
                    <a:pt x="44" y="65"/>
                    <a:pt x="31" y="119"/>
                    <a:pt x="20" y="177"/>
                  </a:cubicBezTo>
                  <a:cubicBezTo>
                    <a:pt x="0" y="291"/>
                    <a:pt x="5" y="340"/>
                    <a:pt x="41" y="372"/>
                  </a:cubicBezTo>
                  <a:cubicBezTo>
                    <a:pt x="51" y="381"/>
                    <a:pt x="319" y="493"/>
                    <a:pt x="325" y="494"/>
                  </a:cubicBezTo>
                  <a:close/>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58" name="Freeform 89"/>
            <p:cNvSpPr>
              <a:spLocks/>
            </p:cNvSpPr>
            <p:nvPr/>
          </p:nvSpPr>
          <p:spPr bwMode="auto">
            <a:xfrm>
              <a:off x="5893593" y="4110662"/>
              <a:ext cx="31750" cy="31750"/>
            </a:xfrm>
            <a:custGeom>
              <a:avLst/>
              <a:gdLst>
                <a:gd name="T0" fmla="*/ 21 w 22"/>
                <a:gd name="T1" fmla="*/ 12 h 22"/>
                <a:gd name="T2" fmla="*/ 9 w 22"/>
                <a:gd name="T3" fmla="*/ 21 h 22"/>
                <a:gd name="T4" fmla="*/ 1 w 22"/>
                <a:gd name="T5" fmla="*/ 9 h 22"/>
                <a:gd name="T6" fmla="*/ 12 w 22"/>
                <a:gd name="T7" fmla="*/ 1 h 22"/>
                <a:gd name="T8" fmla="*/ 21 w 22"/>
                <a:gd name="T9" fmla="*/ 12 h 22"/>
              </a:gdLst>
              <a:ahLst/>
              <a:cxnLst>
                <a:cxn ang="0">
                  <a:pos x="T0" y="T1"/>
                </a:cxn>
                <a:cxn ang="0">
                  <a:pos x="T2" y="T3"/>
                </a:cxn>
                <a:cxn ang="0">
                  <a:pos x="T4" y="T5"/>
                </a:cxn>
                <a:cxn ang="0">
                  <a:pos x="T6" y="T7"/>
                </a:cxn>
                <a:cxn ang="0">
                  <a:pos x="T8" y="T9"/>
                </a:cxn>
              </a:cxnLst>
              <a:rect l="0" t="0" r="r" b="b"/>
              <a:pathLst>
                <a:path w="22" h="22">
                  <a:moveTo>
                    <a:pt x="21" y="12"/>
                  </a:moveTo>
                  <a:cubicBezTo>
                    <a:pt x="20" y="18"/>
                    <a:pt x="15" y="22"/>
                    <a:pt x="9" y="21"/>
                  </a:cubicBezTo>
                  <a:cubicBezTo>
                    <a:pt x="4" y="20"/>
                    <a:pt x="0" y="15"/>
                    <a:pt x="1" y="9"/>
                  </a:cubicBezTo>
                  <a:cubicBezTo>
                    <a:pt x="1" y="4"/>
                    <a:pt x="7" y="0"/>
                    <a:pt x="12" y="1"/>
                  </a:cubicBezTo>
                  <a:cubicBezTo>
                    <a:pt x="18" y="1"/>
                    <a:pt x="22" y="7"/>
                    <a:pt x="21" y="12"/>
                  </a:cubicBezTo>
                  <a:close/>
                </a:path>
              </a:pathLst>
            </a:custGeom>
            <a:solidFill>
              <a:srgbClr val="44546A">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59" name="Freeform 90"/>
            <p:cNvSpPr>
              <a:spLocks/>
            </p:cNvSpPr>
            <p:nvPr/>
          </p:nvSpPr>
          <p:spPr bwMode="auto">
            <a:xfrm>
              <a:off x="5845968" y="4085262"/>
              <a:ext cx="31750" cy="31750"/>
            </a:xfrm>
            <a:custGeom>
              <a:avLst/>
              <a:gdLst>
                <a:gd name="T0" fmla="*/ 21 w 22"/>
                <a:gd name="T1" fmla="*/ 13 h 22"/>
                <a:gd name="T2" fmla="*/ 10 w 22"/>
                <a:gd name="T3" fmla="*/ 21 h 22"/>
                <a:gd name="T4" fmla="*/ 1 w 22"/>
                <a:gd name="T5" fmla="*/ 10 h 22"/>
                <a:gd name="T6" fmla="*/ 12 w 22"/>
                <a:gd name="T7" fmla="*/ 1 h 22"/>
                <a:gd name="T8" fmla="*/ 21 w 22"/>
                <a:gd name="T9" fmla="*/ 13 h 22"/>
              </a:gdLst>
              <a:ahLst/>
              <a:cxnLst>
                <a:cxn ang="0">
                  <a:pos x="T0" y="T1"/>
                </a:cxn>
                <a:cxn ang="0">
                  <a:pos x="T2" y="T3"/>
                </a:cxn>
                <a:cxn ang="0">
                  <a:pos x="T4" y="T5"/>
                </a:cxn>
                <a:cxn ang="0">
                  <a:pos x="T6" y="T7"/>
                </a:cxn>
                <a:cxn ang="0">
                  <a:pos x="T8" y="T9"/>
                </a:cxn>
              </a:cxnLst>
              <a:rect l="0" t="0" r="r" b="b"/>
              <a:pathLst>
                <a:path w="22" h="22">
                  <a:moveTo>
                    <a:pt x="21" y="13"/>
                  </a:moveTo>
                  <a:cubicBezTo>
                    <a:pt x="20" y="18"/>
                    <a:pt x="15" y="22"/>
                    <a:pt x="10" y="21"/>
                  </a:cubicBezTo>
                  <a:cubicBezTo>
                    <a:pt x="4" y="21"/>
                    <a:pt x="0" y="15"/>
                    <a:pt x="1" y="10"/>
                  </a:cubicBezTo>
                  <a:cubicBezTo>
                    <a:pt x="2" y="4"/>
                    <a:pt x="7" y="0"/>
                    <a:pt x="12" y="1"/>
                  </a:cubicBezTo>
                  <a:cubicBezTo>
                    <a:pt x="18" y="2"/>
                    <a:pt x="22" y="7"/>
                    <a:pt x="21" y="13"/>
                  </a:cubicBezTo>
                  <a:close/>
                </a:path>
              </a:pathLst>
            </a:custGeom>
            <a:solidFill>
              <a:srgbClr val="44546A">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60" name="Freeform 91"/>
            <p:cNvSpPr>
              <a:spLocks/>
            </p:cNvSpPr>
            <p:nvPr/>
          </p:nvSpPr>
          <p:spPr bwMode="auto">
            <a:xfrm>
              <a:off x="6342856" y="5282237"/>
              <a:ext cx="457200" cy="176212"/>
            </a:xfrm>
            <a:custGeom>
              <a:avLst/>
              <a:gdLst>
                <a:gd name="T0" fmla="*/ 311 w 318"/>
                <a:gd name="T1" fmla="*/ 90 h 123"/>
                <a:gd name="T2" fmla="*/ 311 w 318"/>
                <a:gd name="T3" fmla="*/ 117 h 123"/>
                <a:gd name="T4" fmla="*/ 239 w 318"/>
                <a:gd name="T5" fmla="*/ 117 h 123"/>
                <a:gd name="T6" fmla="*/ 216 w 318"/>
                <a:gd name="T7" fmla="*/ 103 h 123"/>
                <a:gd name="T8" fmla="*/ 188 w 318"/>
                <a:gd name="T9" fmla="*/ 103 h 123"/>
                <a:gd name="T10" fmla="*/ 118 w 318"/>
                <a:gd name="T11" fmla="*/ 123 h 123"/>
                <a:gd name="T12" fmla="*/ 0 w 318"/>
                <a:gd name="T13" fmla="*/ 111 h 123"/>
                <a:gd name="T14" fmla="*/ 0 w 318"/>
                <a:gd name="T15" fmla="*/ 93 h 123"/>
                <a:gd name="T16" fmla="*/ 26 w 318"/>
                <a:gd name="T17" fmla="*/ 66 h 123"/>
                <a:gd name="T18" fmla="*/ 175 w 318"/>
                <a:gd name="T19" fmla="*/ 0 h 123"/>
                <a:gd name="T20" fmla="*/ 308 w 318"/>
                <a:gd name="T21" fmla="*/ 17 h 123"/>
                <a:gd name="T22" fmla="*/ 311 w 318"/>
                <a:gd name="T23" fmla="*/ 9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123">
                  <a:moveTo>
                    <a:pt x="311" y="90"/>
                  </a:moveTo>
                  <a:cubicBezTo>
                    <a:pt x="311" y="117"/>
                    <a:pt x="311" y="117"/>
                    <a:pt x="311" y="117"/>
                  </a:cubicBezTo>
                  <a:cubicBezTo>
                    <a:pt x="311" y="117"/>
                    <a:pt x="245" y="117"/>
                    <a:pt x="239" y="117"/>
                  </a:cubicBezTo>
                  <a:cubicBezTo>
                    <a:pt x="232" y="117"/>
                    <a:pt x="227" y="103"/>
                    <a:pt x="216" y="103"/>
                  </a:cubicBezTo>
                  <a:cubicBezTo>
                    <a:pt x="204" y="103"/>
                    <a:pt x="193" y="103"/>
                    <a:pt x="188" y="103"/>
                  </a:cubicBezTo>
                  <a:cubicBezTo>
                    <a:pt x="182" y="103"/>
                    <a:pt x="125" y="123"/>
                    <a:pt x="118" y="123"/>
                  </a:cubicBezTo>
                  <a:cubicBezTo>
                    <a:pt x="102" y="123"/>
                    <a:pt x="23" y="122"/>
                    <a:pt x="0" y="111"/>
                  </a:cubicBezTo>
                  <a:cubicBezTo>
                    <a:pt x="0" y="93"/>
                    <a:pt x="0" y="93"/>
                    <a:pt x="0" y="93"/>
                  </a:cubicBezTo>
                  <a:cubicBezTo>
                    <a:pt x="0" y="93"/>
                    <a:pt x="1" y="66"/>
                    <a:pt x="26" y="66"/>
                  </a:cubicBezTo>
                  <a:cubicBezTo>
                    <a:pt x="52" y="66"/>
                    <a:pt x="116" y="52"/>
                    <a:pt x="175" y="0"/>
                  </a:cubicBezTo>
                  <a:cubicBezTo>
                    <a:pt x="175" y="0"/>
                    <a:pt x="212" y="54"/>
                    <a:pt x="308" y="17"/>
                  </a:cubicBezTo>
                  <a:cubicBezTo>
                    <a:pt x="308" y="17"/>
                    <a:pt x="318" y="54"/>
                    <a:pt x="311" y="90"/>
                  </a:cubicBezTo>
                  <a:close/>
                </a:path>
              </a:pathLst>
            </a:custGeom>
            <a:solidFill>
              <a:srgbClr val="5729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61" name="Freeform 92"/>
            <p:cNvSpPr>
              <a:spLocks/>
            </p:cNvSpPr>
            <p:nvPr/>
          </p:nvSpPr>
          <p:spPr bwMode="auto">
            <a:xfrm>
              <a:off x="6342856" y="5410824"/>
              <a:ext cx="446088" cy="57150"/>
            </a:xfrm>
            <a:custGeom>
              <a:avLst/>
              <a:gdLst>
                <a:gd name="T0" fmla="*/ 214 w 311"/>
                <a:gd name="T1" fmla="*/ 8 h 39"/>
                <a:gd name="T2" fmla="*/ 311 w 311"/>
                <a:gd name="T3" fmla="*/ 0 h 39"/>
                <a:gd name="T4" fmla="*/ 311 w 311"/>
                <a:gd name="T5" fmla="*/ 27 h 39"/>
                <a:gd name="T6" fmla="*/ 238 w 311"/>
                <a:gd name="T7" fmla="*/ 29 h 39"/>
                <a:gd name="T8" fmla="*/ 216 w 311"/>
                <a:gd name="T9" fmla="*/ 16 h 39"/>
                <a:gd name="T10" fmla="*/ 188 w 311"/>
                <a:gd name="T11" fmla="*/ 16 h 39"/>
                <a:gd name="T12" fmla="*/ 124 w 311"/>
                <a:gd name="T13" fmla="*/ 33 h 39"/>
                <a:gd name="T14" fmla="*/ 0 w 311"/>
                <a:gd name="T15" fmla="*/ 21 h 39"/>
                <a:gd name="T16" fmla="*/ 0 w 311"/>
                <a:gd name="T17" fmla="*/ 3 h 39"/>
                <a:gd name="T18" fmla="*/ 0 w 311"/>
                <a:gd name="T19" fmla="*/ 1 h 39"/>
                <a:gd name="T20" fmla="*/ 78 w 311"/>
                <a:gd name="T21" fmla="*/ 14 h 39"/>
                <a:gd name="T22" fmla="*/ 214 w 311"/>
                <a:gd name="T2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1" h="39">
                  <a:moveTo>
                    <a:pt x="214" y="8"/>
                  </a:moveTo>
                  <a:cubicBezTo>
                    <a:pt x="231" y="8"/>
                    <a:pt x="274" y="11"/>
                    <a:pt x="311" y="0"/>
                  </a:cubicBezTo>
                  <a:cubicBezTo>
                    <a:pt x="311" y="27"/>
                    <a:pt x="311" y="27"/>
                    <a:pt x="311" y="27"/>
                  </a:cubicBezTo>
                  <a:cubicBezTo>
                    <a:pt x="311" y="27"/>
                    <a:pt x="280" y="39"/>
                    <a:pt x="238" y="29"/>
                  </a:cubicBezTo>
                  <a:cubicBezTo>
                    <a:pt x="232" y="27"/>
                    <a:pt x="222" y="16"/>
                    <a:pt x="216" y="16"/>
                  </a:cubicBezTo>
                  <a:cubicBezTo>
                    <a:pt x="204" y="16"/>
                    <a:pt x="193" y="16"/>
                    <a:pt x="188" y="16"/>
                  </a:cubicBezTo>
                  <a:cubicBezTo>
                    <a:pt x="158" y="16"/>
                    <a:pt x="140" y="31"/>
                    <a:pt x="124" y="33"/>
                  </a:cubicBezTo>
                  <a:cubicBezTo>
                    <a:pt x="97" y="37"/>
                    <a:pt x="23" y="32"/>
                    <a:pt x="0" y="21"/>
                  </a:cubicBezTo>
                  <a:cubicBezTo>
                    <a:pt x="0" y="3"/>
                    <a:pt x="0" y="3"/>
                    <a:pt x="0" y="3"/>
                  </a:cubicBezTo>
                  <a:cubicBezTo>
                    <a:pt x="0" y="3"/>
                    <a:pt x="0" y="2"/>
                    <a:pt x="0" y="1"/>
                  </a:cubicBezTo>
                  <a:cubicBezTo>
                    <a:pt x="12" y="6"/>
                    <a:pt x="37" y="13"/>
                    <a:pt x="78" y="14"/>
                  </a:cubicBezTo>
                  <a:cubicBezTo>
                    <a:pt x="139" y="15"/>
                    <a:pt x="198" y="8"/>
                    <a:pt x="214" y="8"/>
                  </a:cubicBezTo>
                  <a:close/>
                </a:path>
              </a:pathLst>
            </a:custGeom>
            <a:solidFill>
              <a:srgbClr val="3B1C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62" name="Freeform 93"/>
            <p:cNvSpPr>
              <a:spLocks/>
            </p:cNvSpPr>
            <p:nvPr/>
          </p:nvSpPr>
          <p:spPr bwMode="auto">
            <a:xfrm>
              <a:off x="6479381" y="4296399"/>
              <a:ext cx="365125" cy="1079500"/>
            </a:xfrm>
            <a:custGeom>
              <a:avLst/>
              <a:gdLst>
                <a:gd name="T0" fmla="*/ 254 w 254"/>
                <a:gd name="T1" fmla="*/ 32 h 753"/>
                <a:gd name="T2" fmla="*/ 215 w 254"/>
                <a:gd name="T3" fmla="*/ 706 h 753"/>
                <a:gd name="T4" fmla="*/ 66 w 254"/>
                <a:gd name="T5" fmla="*/ 699 h 753"/>
                <a:gd name="T6" fmla="*/ 0 w 254"/>
                <a:gd name="T7" fmla="*/ 0 h 753"/>
                <a:gd name="T8" fmla="*/ 254 w 254"/>
                <a:gd name="T9" fmla="*/ 32 h 753"/>
              </a:gdLst>
              <a:ahLst/>
              <a:cxnLst>
                <a:cxn ang="0">
                  <a:pos x="T0" y="T1"/>
                </a:cxn>
                <a:cxn ang="0">
                  <a:pos x="T2" y="T3"/>
                </a:cxn>
                <a:cxn ang="0">
                  <a:pos x="T4" y="T5"/>
                </a:cxn>
                <a:cxn ang="0">
                  <a:pos x="T6" y="T7"/>
                </a:cxn>
                <a:cxn ang="0">
                  <a:pos x="T8" y="T9"/>
                </a:cxn>
              </a:cxnLst>
              <a:rect l="0" t="0" r="r" b="b"/>
              <a:pathLst>
                <a:path w="254" h="753">
                  <a:moveTo>
                    <a:pt x="254" y="32"/>
                  </a:moveTo>
                  <a:cubicBezTo>
                    <a:pt x="215" y="706"/>
                    <a:pt x="215" y="706"/>
                    <a:pt x="215" y="706"/>
                  </a:cubicBezTo>
                  <a:cubicBezTo>
                    <a:pt x="215" y="706"/>
                    <a:pt x="150" y="753"/>
                    <a:pt x="66" y="699"/>
                  </a:cubicBezTo>
                  <a:cubicBezTo>
                    <a:pt x="66" y="699"/>
                    <a:pt x="114" y="597"/>
                    <a:pt x="0" y="0"/>
                  </a:cubicBezTo>
                  <a:lnTo>
                    <a:pt x="254" y="32"/>
                  </a:lnTo>
                  <a:close/>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63" name="Freeform 94"/>
            <p:cNvSpPr>
              <a:spLocks/>
            </p:cNvSpPr>
            <p:nvPr/>
          </p:nvSpPr>
          <p:spPr bwMode="auto">
            <a:xfrm>
              <a:off x="6523831" y="3180387"/>
              <a:ext cx="207963" cy="260350"/>
            </a:xfrm>
            <a:custGeom>
              <a:avLst/>
              <a:gdLst>
                <a:gd name="T0" fmla="*/ 105 w 131"/>
                <a:gd name="T1" fmla="*/ 0 h 164"/>
                <a:gd name="T2" fmla="*/ 131 w 131"/>
                <a:gd name="T3" fmla="*/ 136 h 164"/>
                <a:gd name="T4" fmla="*/ 0 w 131"/>
                <a:gd name="T5" fmla="*/ 164 h 164"/>
                <a:gd name="T6" fmla="*/ 14 w 131"/>
                <a:gd name="T7" fmla="*/ 56 h 164"/>
                <a:gd name="T8" fmla="*/ 105 w 131"/>
                <a:gd name="T9" fmla="*/ 0 h 164"/>
              </a:gdLst>
              <a:ahLst/>
              <a:cxnLst>
                <a:cxn ang="0">
                  <a:pos x="T0" y="T1"/>
                </a:cxn>
                <a:cxn ang="0">
                  <a:pos x="T2" y="T3"/>
                </a:cxn>
                <a:cxn ang="0">
                  <a:pos x="T4" y="T5"/>
                </a:cxn>
                <a:cxn ang="0">
                  <a:pos x="T6" y="T7"/>
                </a:cxn>
                <a:cxn ang="0">
                  <a:pos x="T8" y="T9"/>
                </a:cxn>
              </a:cxnLst>
              <a:rect l="0" t="0" r="r" b="b"/>
              <a:pathLst>
                <a:path w="131" h="164">
                  <a:moveTo>
                    <a:pt x="105" y="0"/>
                  </a:moveTo>
                  <a:lnTo>
                    <a:pt x="131" y="136"/>
                  </a:lnTo>
                  <a:lnTo>
                    <a:pt x="0" y="164"/>
                  </a:lnTo>
                  <a:lnTo>
                    <a:pt x="14" y="56"/>
                  </a:lnTo>
                  <a:lnTo>
                    <a:pt x="105" y="0"/>
                  </a:lnTo>
                  <a:close/>
                </a:path>
              </a:pathLst>
            </a:custGeom>
            <a:solidFill>
              <a:srgbClr val="DCA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64" name="Oval 95"/>
            <p:cNvSpPr>
              <a:spLocks noChangeArrowheads="1"/>
            </p:cNvSpPr>
            <p:nvPr/>
          </p:nvSpPr>
          <p:spPr bwMode="auto">
            <a:xfrm>
              <a:off x="6393656" y="2897812"/>
              <a:ext cx="349250" cy="357187"/>
            </a:xfrm>
            <a:prstGeom prst="ellipse">
              <a:avLst/>
            </a:prstGeom>
            <a:solidFill>
              <a:srgbClr val="DCA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65" name="Freeform 96"/>
            <p:cNvSpPr>
              <a:spLocks/>
            </p:cNvSpPr>
            <p:nvPr/>
          </p:nvSpPr>
          <p:spPr bwMode="auto">
            <a:xfrm>
              <a:off x="6415881" y="3381999"/>
              <a:ext cx="511175" cy="1019175"/>
            </a:xfrm>
            <a:custGeom>
              <a:avLst/>
              <a:gdLst>
                <a:gd name="T0" fmla="*/ 0 w 356"/>
                <a:gd name="T1" fmla="*/ 711 h 711"/>
                <a:gd name="T2" fmla="*/ 0 w 356"/>
                <a:gd name="T3" fmla="*/ 168 h 711"/>
                <a:gd name="T4" fmla="*/ 249 w 356"/>
                <a:gd name="T5" fmla="*/ 0 h 711"/>
                <a:gd name="T6" fmla="*/ 346 w 356"/>
                <a:gd name="T7" fmla="*/ 711 h 711"/>
                <a:gd name="T8" fmla="*/ 0 w 356"/>
                <a:gd name="T9" fmla="*/ 711 h 711"/>
              </a:gdLst>
              <a:ahLst/>
              <a:cxnLst>
                <a:cxn ang="0">
                  <a:pos x="T0" y="T1"/>
                </a:cxn>
                <a:cxn ang="0">
                  <a:pos x="T2" y="T3"/>
                </a:cxn>
                <a:cxn ang="0">
                  <a:pos x="T4" y="T5"/>
                </a:cxn>
                <a:cxn ang="0">
                  <a:pos x="T6" y="T7"/>
                </a:cxn>
                <a:cxn ang="0">
                  <a:pos x="T8" y="T9"/>
                </a:cxn>
              </a:cxnLst>
              <a:rect l="0" t="0" r="r" b="b"/>
              <a:pathLst>
                <a:path w="356" h="711">
                  <a:moveTo>
                    <a:pt x="0" y="711"/>
                  </a:moveTo>
                  <a:cubicBezTo>
                    <a:pt x="0" y="168"/>
                    <a:pt x="0" y="168"/>
                    <a:pt x="0" y="168"/>
                  </a:cubicBezTo>
                  <a:cubicBezTo>
                    <a:pt x="0" y="67"/>
                    <a:pt x="148" y="0"/>
                    <a:pt x="249" y="0"/>
                  </a:cubicBezTo>
                  <a:cubicBezTo>
                    <a:pt x="323" y="59"/>
                    <a:pt x="356" y="356"/>
                    <a:pt x="346" y="711"/>
                  </a:cubicBezTo>
                  <a:lnTo>
                    <a:pt x="0" y="711"/>
                  </a:lnTo>
                  <a:close/>
                </a:path>
              </a:pathLst>
            </a:custGeom>
            <a:solidFill>
              <a:srgbClr val="44546A">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66" name="Freeform 97"/>
            <p:cNvSpPr>
              <a:spLocks/>
            </p:cNvSpPr>
            <p:nvPr/>
          </p:nvSpPr>
          <p:spPr bwMode="auto">
            <a:xfrm>
              <a:off x="6463506" y="3347074"/>
              <a:ext cx="96838" cy="122237"/>
            </a:xfrm>
            <a:custGeom>
              <a:avLst/>
              <a:gdLst>
                <a:gd name="T0" fmla="*/ 5 w 67"/>
                <a:gd name="T1" fmla="*/ 48 h 85"/>
                <a:gd name="T2" fmla="*/ 20 w 67"/>
                <a:gd name="T3" fmla="*/ 80 h 85"/>
                <a:gd name="T4" fmla="*/ 52 w 67"/>
                <a:gd name="T5" fmla="*/ 65 h 85"/>
                <a:gd name="T6" fmla="*/ 62 w 67"/>
                <a:gd name="T7" fmla="*/ 38 h 85"/>
                <a:gd name="T8" fmla="*/ 47 w 67"/>
                <a:gd name="T9" fmla="*/ 5 h 85"/>
                <a:gd name="T10" fmla="*/ 14 w 67"/>
                <a:gd name="T11" fmla="*/ 20 h 85"/>
                <a:gd name="T12" fmla="*/ 5 w 67"/>
                <a:gd name="T13" fmla="*/ 48 h 85"/>
              </a:gdLst>
              <a:ahLst/>
              <a:cxnLst>
                <a:cxn ang="0">
                  <a:pos x="T0" y="T1"/>
                </a:cxn>
                <a:cxn ang="0">
                  <a:pos x="T2" y="T3"/>
                </a:cxn>
                <a:cxn ang="0">
                  <a:pos x="T4" y="T5"/>
                </a:cxn>
                <a:cxn ang="0">
                  <a:pos x="T6" y="T7"/>
                </a:cxn>
                <a:cxn ang="0">
                  <a:pos x="T8" y="T9"/>
                </a:cxn>
                <a:cxn ang="0">
                  <a:pos x="T10" y="T11"/>
                </a:cxn>
                <a:cxn ang="0">
                  <a:pos x="T12" y="T13"/>
                </a:cxn>
              </a:cxnLst>
              <a:rect l="0" t="0" r="r" b="b"/>
              <a:pathLst>
                <a:path w="67" h="85">
                  <a:moveTo>
                    <a:pt x="5" y="48"/>
                  </a:moveTo>
                  <a:cubicBezTo>
                    <a:pt x="0" y="61"/>
                    <a:pt x="7" y="75"/>
                    <a:pt x="20" y="80"/>
                  </a:cubicBezTo>
                  <a:cubicBezTo>
                    <a:pt x="33" y="85"/>
                    <a:pt x="48" y="78"/>
                    <a:pt x="52" y="65"/>
                  </a:cubicBezTo>
                  <a:cubicBezTo>
                    <a:pt x="62" y="38"/>
                    <a:pt x="62" y="38"/>
                    <a:pt x="62" y="38"/>
                  </a:cubicBezTo>
                  <a:cubicBezTo>
                    <a:pt x="67" y="24"/>
                    <a:pt x="60" y="10"/>
                    <a:pt x="47" y="5"/>
                  </a:cubicBezTo>
                  <a:cubicBezTo>
                    <a:pt x="33" y="0"/>
                    <a:pt x="19" y="7"/>
                    <a:pt x="14" y="20"/>
                  </a:cubicBezTo>
                  <a:lnTo>
                    <a:pt x="5" y="48"/>
                  </a:lnTo>
                  <a:close/>
                </a:path>
              </a:pathLst>
            </a:custGeom>
            <a:solidFill>
              <a:srgbClr val="1F608B"/>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67" name="Freeform 98"/>
            <p:cNvSpPr>
              <a:spLocks/>
            </p:cNvSpPr>
            <p:nvPr/>
          </p:nvSpPr>
          <p:spPr bwMode="auto">
            <a:xfrm>
              <a:off x="6414293" y="3428037"/>
              <a:ext cx="114300" cy="160337"/>
            </a:xfrm>
            <a:custGeom>
              <a:avLst/>
              <a:gdLst>
                <a:gd name="T0" fmla="*/ 5 w 80"/>
                <a:gd name="T1" fmla="*/ 73 h 112"/>
                <a:gd name="T2" fmla="*/ 19 w 80"/>
                <a:gd name="T3" fmla="*/ 106 h 112"/>
                <a:gd name="T4" fmla="*/ 52 w 80"/>
                <a:gd name="T5" fmla="*/ 93 h 112"/>
                <a:gd name="T6" fmla="*/ 75 w 80"/>
                <a:gd name="T7" fmla="*/ 38 h 112"/>
                <a:gd name="T8" fmla="*/ 61 w 80"/>
                <a:gd name="T9" fmla="*/ 5 h 112"/>
                <a:gd name="T10" fmla="*/ 27 w 80"/>
                <a:gd name="T11" fmla="*/ 19 h 112"/>
                <a:gd name="T12" fmla="*/ 5 w 80"/>
                <a:gd name="T13" fmla="*/ 73 h 112"/>
              </a:gdLst>
              <a:ahLst/>
              <a:cxnLst>
                <a:cxn ang="0">
                  <a:pos x="T0" y="T1"/>
                </a:cxn>
                <a:cxn ang="0">
                  <a:pos x="T2" y="T3"/>
                </a:cxn>
                <a:cxn ang="0">
                  <a:pos x="T4" y="T5"/>
                </a:cxn>
                <a:cxn ang="0">
                  <a:pos x="T6" y="T7"/>
                </a:cxn>
                <a:cxn ang="0">
                  <a:pos x="T8" y="T9"/>
                </a:cxn>
                <a:cxn ang="0">
                  <a:pos x="T10" y="T11"/>
                </a:cxn>
                <a:cxn ang="0">
                  <a:pos x="T12" y="T13"/>
                </a:cxn>
              </a:cxnLst>
              <a:rect l="0" t="0" r="r" b="b"/>
              <a:pathLst>
                <a:path w="80" h="112">
                  <a:moveTo>
                    <a:pt x="5" y="73"/>
                  </a:moveTo>
                  <a:cubicBezTo>
                    <a:pt x="0" y="86"/>
                    <a:pt x="6" y="101"/>
                    <a:pt x="19" y="106"/>
                  </a:cubicBezTo>
                  <a:cubicBezTo>
                    <a:pt x="32" y="112"/>
                    <a:pt x="47" y="105"/>
                    <a:pt x="52" y="93"/>
                  </a:cubicBezTo>
                  <a:cubicBezTo>
                    <a:pt x="75" y="38"/>
                    <a:pt x="75" y="38"/>
                    <a:pt x="75" y="38"/>
                  </a:cubicBezTo>
                  <a:cubicBezTo>
                    <a:pt x="80" y="25"/>
                    <a:pt x="74" y="10"/>
                    <a:pt x="61" y="5"/>
                  </a:cubicBezTo>
                  <a:cubicBezTo>
                    <a:pt x="48" y="0"/>
                    <a:pt x="33" y="6"/>
                    <a:pt x="27" y="19"/>
                  </a:cubicBezTo>
                  <a:lnTo>
                    <a:pt x="5" y="73"/>
                  </a:lnTo>
                  <a:close/>
                </a:path>
              </a:pathLst>
            </a:custGeom>
            <a:solidFill>
              <a:srgbClr val="1F608B"/>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69" name="Freeform 99"/>
            <p:cNvSpPr>
              <a:spLocks/>
            </p:cNvSpPr>
            <p:nvPr/>
          </p:nvSpPr>
          <p:spPr bwMode="auto">
            <a:xfrm>
              <a:off x="6504781" y="3274049"/>
              <a:ext cx="236538" cy="153987"/>
            </a:xfrm>
            <a:custGeom>
              <a:avLst/>
              <a:gdLst>
                <a:gd name="T0" fmla="*/ 149 w 149"/>
                <a:gd name="T1" fmla="*/ 61 h 97"/>
                <a:gd name="T2" fmla="*/ 149 w 149"/>
                <a:gd name="T3" fmla="*/ 0 h 97"/>
                <a:gd name="T4" fmla="*/ 0 w 149"/>
                <a:gd name="T5" fmla="*/ 37 h 97"/>
                <a:gd name="T6" fmla="*/ 19 w 149"/>
                <a:gd name="T7" fmla="*/ 97 h 97"/>
                <a:gd name="T8" fmla="*/ 149 w 149"/>
                <a:gd name="T9" fmla="*/ 61 h 97"/>
              </a:gdLst>
              <a:ahLst/>
              <a:cxnLst>
                <a:cxn ang="0">
                  <a:pos x="T0" y="T1"/>
                </a:cxn>
                <a:cxn ang="0">
                  <a:pos x="T2" y="T3"/>
                </a:cxn>
                <a:cxn ang="0">
                  <a:pos x="T4" y="T5"/>
                </a:cxn>
                <a:cxn ang="0">
                  <a:pos x="T6" y="T7"/>
                </a:cxn>
                <a:cxn ang="0">
                  <a:pos x="T8" y="T9"/>
                </a:cxn>
              </a:cxnLst>
              <a:rect l="0" t="0" r="r" b="b"/>
              <a:pathLst>
                <a:path w="149" h="97">
                  <a:moveTo>
                    <a:pt x="149" y="61"/>
                  </a:moveTo>
                  <a:lnTo>
                    <a:pt x="149" y="0"/>
                  </a:lnTo>
                  <a:lnTo>
                    <a:pt x="0" y="37"/>
                  </a:lnTo>
                  <a:lnTo>
                    <a:pt x="19" y="97"/>
                  </a:lnTo>
                  <a:lnTo>
                    <a:pt x="149"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70" name="Freeform 100"/>
            <p:cNvSpPr>
              <a:spLocks/>
            </p:cNvSpPr>
            <p:nvPr/>
          </p:nvSpPr>
          <p:spPr bwMode="auto">
            <a:xfrm>
              <a:off x="6415881" y="3283574"/>
              <a:ext cx="369888" cy="257175"/>
            </a:xfrm>
            <a:custGeom>
              <a:avLst/>
              <a:gdLst>
                <a:gd name="T0" fmla="*/ 67 w 233"/>
                <a:gd name="T1" fmla="*/ 66 h 162"/>
                <a:gd name="T2" fmla="*/ 209 w 233"/>
                <a:gd name="T3" fmla="*/ 0 h 162"/>
                <a:gd name="T4" fmla="*/ 233 w 233"/>
                <a:gd name="T5" fmla="*/ 63 h 162"/>
                <a:gd name="T6" fmla="*/ 0 w 233"/>
                <a:gd name="T7" fmla="*/ 162 h 162"/>
                <a:gd name="T8" fmla="*/ 67 w 233"/>
                <a:gd name="T9" fmla="*/ 66 h 162"/>
              </a:gdLst>
              <a:ahLst/>
              <a:cxnLst>
                <a:cxn ang="0">
                  <a:pos x="T0" y="T1"/>
                </a:cxn>
                <a:cxn ang="0">
                  <a:pos x="T2" y="T3"/>
                </a:cxn>
                <a:cxn ang="0">
                  <a:pos x="T4" y="T5"/>
                </a:cxn>
                <a:cxn ang="0">
                  <a:pos x="T6" y="T7"/>
                </a:cxn>
                <a:cxn ang="0">
                  <a:pos x="T8" y="T9"/>
                </a:cxn>
              </a:cxnLst>
              <a:rect l="0" t="0" r="r" b="b"/>
              <a:pathLst>
                <a:path w="233" h="162">
                  <a:moveTo>
                    <a:pt x="67" y="66"/>
                  </a:moveTo>
                  <a:lnTo>
                    <a:pt x="209" y="0"/>
                  </a:lnTo>
                  <a:lnTo>
                    <a:pt x="233" y="63"/>
                  </a:lnTo>
                  <a:lnTo>
                    <a:pt x="0" y="162"/>
                  </a:lnTo>
                  <a:lnTo>
                    <a:pt x="67" y="66"/>
                  </a:lnTo>
                  <a:close/>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71" name="Freeform 101"/>
            <p:cNvSpPr>
              <a:spLocks/>
            </p:cNvSpPr>
            <p:nvPr/>
          </p:nvSpPr>
          <p:spPr bwMode="auto">
            <a:xfrm>
              <a:off x="6415881" y="3443912"/>
              <a:ext cx="120650" cy="357187"/>
            </a:xfrm>
            <a:custGeom>
              <a:avLst/>
              <a:gdLst>
                <a:gd name="T0" fmla="*/ 46 w 76"/>
                <a:gd name="T1" fmla="*/ 0 h 225"/>
                <a:gd name="T2" fmla="*/ 76 w 76"/>
                <a:gd name="T3" fmla="*/ 62 h 225"/>
                <a:gd name="T4" fmla="*/ 0 w 76"/>
                <a:gd name="T5" fmla="*/ 225 h 225"/>
                <a:gd name="T6" fmla="*/ 0 w 76"/>
                <a:gd name="T7" fmla="*/ 61 h 225"/>
                <a:gd name="T8" fmla="*/ 46 w 76"/>
                <a:gd name="T9" fmla="*/ 0 h 225"/>
              </a:gdLst>
              <a:ahLst/>
              <a:cxnLst>
                <a:cxn ang="0">
                  <a:pos x="T0" y="T1"/>
                </a:cxn>
                <a:cxn ang="0">
                  <a:pos x="T2" y="T3"/>
                </a:cxn>
                <a:cxn ang="0">
                  <a:pos x="T4" y="T5"/>
                </a:cxn>
                <a:cxn ang="0">
                  <a:pos x="T6" y="T7"/>
                </a:cxn>
                <a:cxn ang="0">
                  <a:pos x="T8" y="T9"/>
                </a:cxn>
              </a:cxnLst>
              <a:rect l="0" t="0" r="r" b="b"/>
              <a:pathLst>
                <a:path w="76" h="225">
                  <a:moveTo>
                    <a:pt x="46" y="0"/>
                  </a:moveTo>
                  <a:lnTo>
                    <a:pt x="76" y="62"/>
                  </a:lnTo>
                  <a:lnTo>
                    <a:pt x="0" y="225"/>
                  </a:lnTo>
                  <a:lnTo>
                    <a:pt x="0" y="61"/>
                  </a:lnTo>
                  <a:lnTo>
                    <a:pt x="46" y="0"/>
                  </a:lnTo>
                  <a:close/>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72" name="Freeform 102"/>
            <p:cNvSpPr>
              <a:spLocks/>
            </p:cNvSpPr>
            <p:nvPr/>
          </p:nvSpPr>
          <p:spPr bwMode="auto">
            <a:xfrm>
              <a:off x="6371431" y="3091487"/>
              <a:ext cx="234950" cy="217487"/>
            </a:xfrm>
            <a:custGeom>
              <a:avLst/>
              <a:gdLst>
                <a:gd name="T0" fmla="*/ 148 w 148"/>
                <a:gd name="T1" fmla="*/ 101 h 137"/>
                <a:gd name="T2" fmla="*/ 74 w 148"/>
                <a:gd name="T3" fmla="*/ 137 h 137"/>
                <a:gd name="T4" fmla="*/ 0 w 148"/>
                <a:gd name="T5" fmla="*/ 137 h 137"/>
                <a:gd name="T6" fmla="*/ 27 w 148"/>
                <a:gd name="T7" fmla="*/ 17 h 137"/>
                <a:gd name="T8" fmla="*/ 148 w 148"/>
                <a:gd name="T9" fmla="*/ 0 h 137"/>
                <a:gd name="T10" fmla="*/ 148 w 148"/>
                <a:gd name="T11" fmla="*/ 101 h 137"/>
              </a:gdLst>
              <a:ahLst/>
              <a:cxnLst>
                <a:cxn ang="0">
                  <a:pos x="T0" y="T1"/>
                </a:cxn>
                <a:cxn ang="0">
                  <a:pos x="T2" y="T3"/>
                </a:cxn>
                <a:cxn ang="0">
                  <a:pos x="T4" y="T5"/>
                </a:cxn>
                <a:cxn ang="0">
                  <a:pos x="T6" y="T7"/>
                </a:cxn>
                <a:cxn ang="0">
                  <a:pos x="T8" y="T9"/>
                </a:cxn>
                <a:cxn ang="0">
                  <a:pos x="T10" y="T11"/>
                </a:cxn>
              </a:cxnLst>
              <a:rect l="0" t="0" r="r" b="b"/>
              <a:pathLst>
                <a:path w="148" h="137">
                  <a:moveTo>
                    <a:pt x="148" y="101"/>
                  </a:moveTo>
                  <a:lnTo>
                    <a:pt x="74" y="137"/>
                  </a:lnTo>
                  <a:lnTo>
                    <a:pt x="0" y="137"/>
                  </a:lnTo>
                  <a:lnTo>
                    <a:pt x="27" y="17"/>
                  </a:lnTo>
                  <a:lnTo>
                    <a:pt x="148" y="0"/>
                  </a:lnTo>
                  <a:lnTo>
                    <a:pt x="148" y="101"/>
                  </a:lnTo>
                  <a:close/>
                </a:path>
              </a:pathLst>
            </a:custGeom>
            <a:solidFill>
              <a:srgbClr val="DCA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73" name="Freeform 103"/>
            <p:cNvSpPr>
              <a:spLocks/>
            </p:cNvSpPr>
            <p:nvPr/>
          </p:nvSpPr>
          <p:spPr bwMode="auto">
            <a:xfrm>
              <a:off x="6357143" y="3054974"/>
              <a:ext cx="73025" cy="141287"/>
            </a:xfrm>
            <a:custGeom>
              <a:avLst/>
              <a:gdLst>
                <a:gd name="T0" fmla="*/ 46 w 46"/>
                <a:gd name="T1" fmla="*/ 0 h 89"/>
                <a:gd name="T2" fmla="*/ 0 w 46"/>
                <a:gd name="T3" fmla="*/ 89 h 89"/>
                <a:gd name="T4" fmla="*/ 46 w 46"/>
                <a:gd name="T5" fmla="*/ 89 h 89"/>
                <a:gd name="T6" fmla="*/ 46 w 46"/>
                <a:gd name="T7" fmla="*/ 0 h 89"/>
              </a:gdLst>
              <a:ahLst/>
              <a:cxnLst>
                <a:cxn ang="0">
                  <a:pos x="T0" y="T1"/>
                </a:cxn>
                <a:cxn ang="0">
                  <a:pos x="T2" y="T3"/>
                </a:cxn>
                <a:cxn ang="0">
                  <a:pos x="T4" y="T5"/>
                </a:cxn>
                <a:cxn ang="0">
                  <a:pos x="T6" y="T7"/>
                </a:cxn>
              </a:cxnLst>
              <a:rect l="0" t="0" r="r" b="b"/>
              <a:pathLst>
                <a:path w="46" h="89">
                  <a:moveTo>
                    <a:pt x="46" y="0"/>
                  </a:moveTo>
                  <a:lnTo>
                    <a:pt x="0" y="89"/>
                  </a:lnTo>
                  <a:lnTo>
                    <a:pt x="46" y="89"/>
                  </a:lnTo>
                  <a:lnTo>
                    <a:pt x="46" y="0"/>
                  </a:lnTo>
                  <a:close/>
                </a:path>
              </a:pathLst>
            </a:custGeom>
            <a:solidFill>
              <a:srgbClr val="DCA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74" name="Freeform 104"/>
            <p:cNvSpPr>
              <a:spLocks/>
            </p:cNvSpPr>
            <p:nvPr/>
          </p:nvSpPr>
          <p:spPr bwMode="auto">
            <a:xfrm>
              <a:off x="6339681" y="2837487"/>
              <a:ext cx="508000" cy="396875"/>
            </a:xfrm>
            <a:custGeom>
              <a:avLst/>
              <a:gdLst>
                <a:gd name="T0" fmla="*/ 172 w 354"/>
                <a:gd name="T1" fmla="*/ 121 h 277"/>
                <a:gd name="T2" fmla="*/ 152 w 354"/>
                <a:gd name="T3" fmla="*/ 168 h 277"/>
                <a:gd name="T4" fmla="*/ 144 w 354"/>
                <a:gd name="T5" fmla="*/ 223 h 277"/>
                <a:gd name="T6" fmla="*/ 178 w 354"/>
                <a:gd name="T7" fmla="*/ 223 h 277"/>
                <a:gd name="T8" fmla="*/ 185 w 354"/>
                <a:gd name="T9" fmla="*/ 190 h 277"/>
                <a:gd name="T10" fmla="*/ 210 w 354"/>
                <a:gd name="T11" fmla="*/ 223 h 277"/>
                <a:gd name="T12" fmla="*/ 250 w 354"/>
                <a:gd name="T13" fmla="*/ 273 h 277"/>
                <a:gd name="T14" fmla="*/ 291 w 354"/>
                <a:gd name="T15" fmla="*/ 261 h 277"/>
                <a:gd name="T16" fmla="*/ 293 w 354"/>
                <a:gd name="T17" fmla="*/ 202 h 277"/>
                <a:gd name="T18" fmla="*/ 290 w 354"/>
                <a:gd name="T19" fmla="*/ 89 h 277"/>
                <a:gd name="T20" fmla="*/ 184 w 354"/>
                <a:gd name="T21" fmla="*/ 21 h 277"/>
                <a:gd name="T22" fmla="*/ 40 w 354"/>
                <a:gd name="T23" fmla="*/ 17 h 277"/>
                <a:gd name="T24" fmla="*/ 61 w 354"/>
                <a:gd name="T25" fmla="*/ 109 h 277"/>
                <a:gd name="T26" fmla="*/ 172 w 354"/>
                <a:gd name="T27" fmla="*/ 12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277">
                  <a:moveTo>
                    <a:pt x="172" y="121"/>
                  </a:moveTo>
                  <a:cubicBezTo>
                    <a:pt x="180" y="136"/>
                    <a:pt x="180" y="156"/>
                    <a:pt x="152" y="168"/>
                  </a:cubicBezTo>
                  <a:cubicBezTo>
                    <a:pt x="152" y="168"/>
                    <a:pt x="159" y="198"/>
                    <a:pt x="144" y="223"/>
                  </a:cubicBezTo>
                  <a:cubicBezTo>
                    <a:pt x="178" y="223"/>
                    <a:pt x="178" y="223"/>
                    <a:pt x="178" y="223"/>
                  </a:cubicBezTo>
                  <a:cubicBezTo>
                    <a:pt x="185" y="190"/>
                    <a:pt x="185" y="190"/>
                    <a:pt x="185" y="190"/>
                  </a:cubicBezTo>
                  <a:cubicBezTo>
                    <a:pt x="185" y="190"/>
                    <a:pt x="235" y="200"/>
                    <a:pt x="210" y="223"/>
                  </a:cubicBezTo>
                  <a:cubicBezTo>
                    <a:pt x="210" y="223"/>
                    <a:pt x="212" y="268"/>
                    <a:pt x="250" y="273"/>
                  </a:cubicBezTo>
                  <a:cubicBezTo>
                    <a:pt x="288" y="277"/>
                    <a:pt x="291" y="261"/>
                    <a:pt x="291" y="261"/>
                  </a:cubicBezTo>
                  <a:cubicBezTo>
                    <a:pt x="291" y="261"/>
                    <a:pt x="295" y="218"/>
                    <a:pt x="293" y="202"/>
                  </a:cubicBezTo>
                  <a:cubicBezTo>
                    <a:pt x="291" y="186"/>
                    <a:pt x="354" y="109"/>
                    <a:pt x="290" y="89"/>
                  </a:cubicBezTo>
                  <a:cubicBezTo>
                    <a:pt x="273" y="24"/>
                    <a:pt x="255" y="51"/>
                    <a:pt x="184" y="21"/>
                  </a:cubicBezTo>
                  <a:cubicBezTo>
                    <a:pt x="136" y="1"/>
                    <a:pt x="71" y="0"/>
                    <a:pt x="40" y="17"/>
                  </a:cubicBezTo>
                  <a:cubicBezTo>
                    <a:pt x="1" y="39"/>
                    <a:pt x="0" y="119"/>
                    <a:pt x="61" y="109"/>
                  </a:cubicBezTo>
                  <a:cubicBezTo>
                    <a:pt x="72" y="107"/>
                    <a:pt x="154" y="84"/>
                    <a:pt x="172" y="121"/>
                  </a:cubicBezTo>
                  <a:close/>
                </a:path>
              </a:pathLst>
            </a:custGeom>
            <a:solidFill>
              <a:srgbClr val="44546A">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75" name="Freeform 105"/>
            <p:cNvSpPr>
              <a:spLocks/>
            </p:cNvSpPr>
            <p:nvPr/>
          </p:nvSpPr>
          <p:spPr bwMode="auto">
            <a:xfrm>
              <a:off x="6585743" y="3074024"/>
              <a:ext cx="96838" cy="122237"/>
            </a:xfrm>
            <a:custGeom>
              <a:avLst/>
              <a:gdLst>
                <a:gd name="T0" fmla="*/ 5 w 68"/>
                <a:gd name="T1" fmla="*/ 36 h 86"/>
                <a:gd name="T2" fmla="*/ 26 w 68"/>
                <a:gd name="T3" fmla="*/ 82 h 86"/>
                <a:gd name="T4" fmla="*/ 63 w 68"/>
                <a:gd name="T5" fmla="*/ 49 h 86"/>
                <a:gd name="T6" fmla="*/ 43 w 68"/>
                <a:gd name="T7" fmla="*/ 3 h 86"/>
                <a:gd name="T8" fmla="*/ 5 w 68"/>
                <a:gd name="T9" fmla="*/ 36 h 86"/>
              </a:gdLst>
              <a:ahLst/>
              <a:cxnLst>
                <a:cxn ang="0">
                  <a:pos x="T0" y="T1"/>
                </a:cxn>
                <a:cxn ang="0">
                  <a:pos x="T2" y="T3"/>
                </a:cxn>
                <a:cxn ang="0">
                  <a:pos x="T4" y="T5"/>
                </a:cxn>
                <a:cxn ang="0">
                  <a:pos x="T6" y="T7"/>
                </a:cxn>
                <a:cxn ang="0">
                  <a:pos x="T8" y="T9"/>
                </a:cxn>
              </a:cxnLst>
              <a:rect l="0" t="0" r="r" b="b"/>
              <a:pathLst>
                <a:path w="68" h="86">
                  <a:moveTo>
                    <a:pt x="5" y="36"/>
                  </a:moveTo>
                  <a:cubicBezTo>
                    <a:pt x="0" y="58"/>
                    <a:pt x="10" y="78"/>
                    <a:pt x="26" y="82"/>
                  </a:cubicBezTo>
                  <a:cubicBezTo>
                    <a:pt x="42" y="86"/>
                    <a:pt x="59" y="71"/>
                    <a:pt x="63" y="49"/>
                  </a:cubicBezTo>
                  <a:cubicBezTo>
                    <a:pt x="68" y="27"/>
                    <a:pt x="59" y="7"/>
                    <a:pt x="43" y="3"/>
                  </a:cubicBezTo>
                  <a:cubicBezTo>
                    <a:pt x="27" y="0"/>
                    <a:pt x="10" y="14"/>
                    <a:pt x="5" y="36"/>
                  </a:cubicBezTo>
                  <a:close/>
                </a:path>
              </a:pathLst>
            </a:custGeom>
            <a:solidFill>
              <a:srgbClr val="DCA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76" name="Freeform 106"/>
            <p:cNvSpPr>
              <a:spLocks/>
            </p:cNvSpPr>
            <p:nvPr/>
          </p:nvSpPr>
          <p:spPr bwMode="auto">
            <a:xfrm>
              <a:off x="6092031" y="4020174"/>
              <a:ext cx="120650" cy="93662"/>
            </a:xfrm>
            <a:custGeom>
              <a:avLst/>
              <a:gdLst>
                <a:gd name="T0" fmla="*/ 79 w 84"/>
                <a:gd name="T1" fmla="*/ 15 h 65"/>
                <a:gd name="T2" fmla="*/ 69 w 84"/>
                <a:gd name="T3" fmla="*/ 43 h 65"/>
                <a:gd name="T4" fmla="*/ 33 w 84"/>
                <a:gd name="T5" fmla="*/ 60 h 65"/>
                <a:gd name="T6" fmla="*/ 5 w 84"/>
                <a:gd name="T7" fmla="*/ 50 h 65"/>
                <a:gd name="T8" fmla="*/ 15 w 84"/>
                <a:gd name="T9" fmla="*/ 22 h 65"/>
                <a:gd name="T10" fmla="*/ 52 w 84"/>
                <a:gd name="T11" fmla="*/ 5 h 65"/>
                <a:gd name="T12" fmla="*/ 79 w 84"/>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84" h="65">
                  <a:moveTo>
                    <a:pt x="79" y="15"/>
                  </a:moveTo>
                  <a:cubicBezTo>
                    <a:pt x="84" y="26"/>
                    <a:pt x="80" y="38"/>
                    <a:pt x="69" y="43"/>
                  </a:cubicBezTo>
                  <a:cubicBezTo>
                    <a:pt x="33" y="60"/>
                    <a:pt x="33" y="60"/>
                    <a:pt x="33" y="60"/>
                  </a:cubicBezTo>
                  <a:cubicBezTo>
                    <a:pt x="22" y="65"/>
                    <a:pt x="10" y="60"/>
                    <a:pt x="5" y="50"/>
                  </a:cubicBezTo>
                  <a:cubicBezTo>
                    <a:pt x="0" y="39"/>
                    <a:pt x="5" y="27"/>
                    <a:pt x="15" y="22"/>
                  </a:cubicBezTo>
                  <a:cubicBezTo>
                    <a:pt x="52" y="5"/>
                    <a:pt x="52" y="5"/>
                    <a:pt x="52" y="5"/>
                  </a:cubicBezTo>
                  <a:cubicBezTo>
                    <a:pt x="62" y="0"/>
                    <a:pt x="74" y="5"/>
                    <a:pt x="79" y="15"/>
                  </a:cubicBezTo>
                  <a:close/>
                </a:path>
              </a:pathLst>
            </a:custGeom>
            <a:solidFill>
              <a:srgbClr val="DCA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77" name="Freeform 107"/>
            <p:cNvSpPr>
              <a:spLocks/>
            </p:cNvSpPr>
            <p:nvPr/>
          </p:nvSpPr>
          <p:spPr bwMode="auto">
            <a:xfrm>
              <a:off x="6007893" y="4145587"/>
              <a:ext cx="139700" cy="114300"/>
            </a:xfrm>
            <a:custGeom>
              <a:avLst/>
              <a:gdLst>
                <a:gd name="T0" fmla="*/ 88 w 97"/>
                <a:gd name="T1" fmla="*/ 50 h 80"/>
                <a:gd name="T2" fmla="*/ 91 w 97"/>
                <a:gd name="T3" fmla="*/ 72 h 80"/>
                <a:gd name="T4" fmla="*/ 69 w 97"/>
                <a:gd name="T5" fmla="*/ 75 h 80"/>
                <a:gd name="T6" fmla="*/ 9 w 97"/>
                <a:gd name="T7" fmla="*/ 31 h 80"/>
                <a:gd name="T8" fmla="*/ 6 w 97"/>
                <a:gd name="T9" fmla="*/ 8 h 80"/>
                <a:gd name="T10" fmla="*/ 28 w 97"/>
                <a:gd name="T11" fmla="*/ 5 h 80"/>
                <a:gd name="T12" fmla="*/ 88 w 97"/>
                <a:gd name="T13" fmla="*/ 50 h 80"/>
              </a:gdLst>
              <a:ahLst/>
              <a:cxnLst>
                <a:cxn ang="0">
                  <a:pos x="T0" y="T1"/>
                </a:cxn>
                <a:cxn ang="0">
                  <a:pos x="T2" y="T3"/>
                </a:cxn>
                <a:cxn ang="0">
                  <a:pos x="T4" y="T5"/>
                </a:cxn>
                <a:cxn ang="0">
                  <a:pos x="T6" y="T7"/>
                </a:cxn>
                <a:cxn ang="0">
                  <a:pos x="T8" y="T9"/>
                </a:cxn>
                <a:cxn ang="0">
                  <a:pos x="T10" y="T11"/>
                </a:cxn>
                <a:cxn ang="0">
                  <a:pos x="T12" y="T13"/>
                </a:cxn>
              </a:cxnLst>
              <a:rect l="0" t="0" r="r" b="b"/>
              <a:pathLst>
                <a:path w="97" h="80">
                  <a:moveTo>
                    <a:pt x="88" y="50"/>
                  </a:moveTo>
                  <a:cubicBezTo>
                    <a:pt x="95" y="55"/>
                    <a:pt x="97" y="65"/>
                    <a:pt x="91" y="72"/>
                  </a:cubicBezTo>
                  <a:cubicBezTo>
                    <a:pt x="86" y="79"/>
                    <a:pt x="76" y="80"/>
                    <a:pt x="69" y="75"/>
                  </a:cubicBezTo>
                  <a:cubicBezTo>
                    <a:pt x="9" y="31"/>
                    <a:pt x="9" y="31"/>
                    <a:pt x="9" y="31"/>
                  </a:cubicBezTo>
                  <a:cubicBezTo>
                    <a:pt x="2" y="25"/>
                    <a:pt x="0" y="16"/>
                    <a:pt x="6" y="8"/>
                  </a:cubicBezTo>
                  <a:cubicBezTo>
                    <a:pt x="11" y="1"/>
                    <a:pt x="21" y="0"/>
                    <a:pt x="28" y="5"/>
                  </a:cubicBezTo>
                  <a:lnTo>
                    <a:pt x="88" y="50"/>
                  </a:lnTo>
                  <a:close/>
                </a:path>
              </a:pathLst>
            </a:custGeom>
            <a:solidFill>
              <a:srgbClr val="DCA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78" name="Freeform 108"/>
            <p:cNvSpPr>
              <a:spLocks/>
            </p:cNvSpPr>
            <p:nvPr/>
          </p:nvSpPr>
          <p:spPr bwMode="auto">
            <a:xfrm>
              <a:off x="6417468" y="2912099"/>
              <a:ext cx="185738" cy="58737"/>
            </a:xfrm>
            <a:custGeom>
              <a:avLst/>
              <a:gdLst>
                <a:gd name="T0" fmla="*/ 0 w 129"/>
                <a:gd name="T1" fmla="*/ 41 h 41"/>
                <a:gd name="T2" fmla="*/ 129 w 129"/>
                <a:gd name="T3" fmla="*/ 28 h 41"/>
                <a:gd name="T4" fmla="*/ 0 w 129"/>
                <a:gd name="T5" fmla="*/ 41 h 41"/>
              </a:gdLst>
              <a:ahLst/>
              <a:cxnLst>
                <a:cxn ang="0">
                  <a:pos x="T0" y="T1"/>
                </a:cxn>
                <a:cxn ang="0">
                  <a:pos x="T2" y="T3"/>
                </a:cxn>
                <a:cxn ang="0">
                  <a:pos x="T4" y="T5"/>
                </a:cxn>
              </a:cxnLst>
              <a:rect l="0" t="0" r="r" b="b"/>
              <a:pathLst>
                <a:path w="129" h="41">
                  <a:moveTo>
                    <a:pt x="0" y="41"/>
                  </a:moveTo>
                  <a:cubicBezTo>
                    <a:pt x="0" y="41"/>
                    <a:pt x="72" y="0"/>
                    <a:pt x="129" y="28"/>
                  </a:cubicBezTo>
                  <a:cubicBezTo>
                    <a:pt x="129" y="28"/>
                    <a:pt x="56" y="10"/>
                    <a:pt x="0" y="41"/>
                  </a:cubicBezTo>
                  <a:close/>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79" name="Freeform 109"/>
            <p:cNvSpPr>
              <a:spLocks/>
            </p:cNvSpPr>
            <p:nvPr/>
          </p:nvSpPr>
          <p:spPr bwMode="auto">
            <a:xfrm>
              <a:off x="6426993" y="2880349"/>
              <a:ext cx="203200" cy="76200"/>
            </a:xfrm>
            <a:custGeom>
              <a:avLst/>
              <a:gdLst>
                <a:gd name="T0" fmla="*/ 0 w 142"/>
                <a:gd name="T1" fmla="*/ 53 h 53"/>
                <a:gd name="T2" fmla="*/ 142 w 142"/>
                <a:gd name="T3" fmla="*/ 26 h 53"/>
                <a:gd name="T4" fmla="*/ 0 w 142"/>
                <a:gd name="T5" fmla="*/ 53 h 53"/>
              </a:gdLst>
              <a:ahLst/>
              <a:cxnLst>
                <a:cxn ang="0">
                  <a:pos x="T0" y="T1"/>
                </a:cxn>
                <a:cxn ang="0">
                  <a:pos x="T2" y="T3"/>
                </a:cxn>
                <a:cxn ang="0">
                  <a:pos x="T4" y="T5"/>
                </a:cxn>
              </a:cxnLst>
              <a:rect l="0" t="0" r="r" b="b"/>
              <a:pathLst>
                <a:path w="142" h="53">
                  <a:moveTo>
                    <a:pt x="0" y="53"/>
                  </a:moveTo>
                  <a:cubicBezTo>
                    <a:pt x="0" y="53"/>
                    <a:pt x="75" y="0"/>
                    <a:pt x="142" y="26"/>
                  </a:cubicBezTo>
                  <a:cubicBezTo>
                    <a:pt x="142" y="26"/>
                    <a:pt x="58" y="13"/>
                    <a:pt x="0" y="53"/>
                  </a:cubicBezTo>
                  <a:close/>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80" name="Freeform 110"/>
            <p:cNvSpPr>
              <a:spLocks/>
            </p:cNvSpPr>
            <p:nvPr/>
          </p:nvSpPr>
          <p:spPr bwMode="auto">
            <a:xfrm>
              <a:off x="5868193" y="3231187"/>
              <a:ext cx="66675" cy="23812"/>
            </a:xfrm>
            <a:custGeom>
              <a:avLst/>
              <a:gdLst>
                <a:gd name="T0" fmla="*/ 44 w 46"/>
                <a:gd name="T1" fmla="*/ 0 h 17"/>
                <a:gd name="T2" fmla="*/ 0 w 46"/>
                <a:gd name="T3" fmla="*/ 2 h 17"/>
                <a:gd name="T4" fmla="*/ 46 w 46"/>
                <a:gd name="T5" fmla="*/ 8 h 17"/>
                <a:gd name="T6" fmla="*/ 44 w 46"/>
                <a:gd name="T7" fmla="*/ 0 h 17"/>
              </a:gdLst>
              <a:ahLst/>
              <a:cxnLst>
                <a:cxn ang="0">
                  <a:pos x="T0" y="T1"/>
                </a:cxn>
                <a:cxn ang="0">
                  <a:pos x="T2" y="T3"/>
                </a:cxn>
                <a:cxn ang="0">
                  <a:pos x="T4" y="T5"/>
                </a:cxn>
                <a:cxn ang="0">
                  <a:pos x="T6" y="T7"/>
                </a:cxn>
              </a:cxnLst>
              <a:rect l="0" t="0" r="r" b="b"/>
              <a:pathLst>
                <a:path w="46" h="17">
                  <a:moveTo>
                    <a:pt x="44" y="0"/>
                  </a:moveTo>
                  <a:cubicBezTo>
                    <a:pt x="44" y="0"/>
                    <a:pt x="27" y="10"/>
                    <a:pt x="0" y="2"/>
                  </a:cubicBezTo>
                  <a:cubicBezTo>
                    <a:pt x="0" y="2"/>
                    <a:pt x="20" y="17"/>
                    <a:pt x="46" y="8"/>
                  </a:cubicBezTo>
                  <a:lnTo>
                    <a:pt x="44" y="0"/>
                  </a:lnTo>
                  <a:close/>
                </a:path>
              </a:pathLst>
            </a:custGeom>
            <a:solidFill>
              <a:srgbClr val="CC84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81" name="Freeform 111"/>
            <p:cNvSpPr>
              <a:spLocks/>
            </p:cNvSpPr>
            <p:nvPr/>
          </p:nvSpPr>
          <p:spPr bwMode="auto">
            <a:xfrm>
              <a:off x="6384131" y="3231187"/>
              <a:ext cx="66675" cy="23812"/>
            </a:xfrm>
            <a:custGeom>
              <a:avLst/>
              <a:gdLst>
                <a:gd name="T0" fmla="*/ 2 w 46"/>
                <a:gd name="T1" fmla="*/ 0 h 17"/>
                <a:gd name="T2" fmla="*/ 46 w 46"/>
                <a:gd name="T3" fmla="*/ 2 h 17"/>
                <a:gd name="T4" fmla="*/ 0 w 46"/>
                <a:gd name="T5" fmla="*/ 8 h 17"/>
                <a:gd name="T6" fmla="*/ 2 w 46"/>
                <a:gd name="T7" fmla="*/ 0 h 17"/>
              </a:gdLst>
              <a:ahLst/>
              <a:cxnLst>
                <a:cxn ang="0">
                  <a:pos x="T0" y="T1"/>
                </a:cxn>
                <a:cxn ang="0">
                  <a:pos x="T2" y="T3"/>
                </a:cxn>
                <a:cxn ang="0">
                  <a:pos x="T4" y="T5"/>
                </a:cxn>
                <a:cxn ang="0">
                  <a:pos x="T6" y="T7"/>
                </a:cxn>
              </a:cxnLst>
              <a:rect l="0" t="0" r="r" b="b"/>
              <a:pathLst>
                <a:path w="46" h="17">
                  <a:moveTo>
                    <a:pt x="2" y="0"/>
                  </a:moveTo>
                  <a:cubicBezTo>
                    <a:pt x="2" y="0"/>
                    <a:pt x="19" y="10"/>
                    <a:pt x="46" y="2"/>
                  </a:cubicBezTo>
                  <a:cubicBezTo>
                    <a:pt x="46" y="2"/>
                    <a:pt x="26" y="17"/>
                    <a:pt x="0" y="8"/>
                  </a:cubicBezTo>
                  <a:lnTo>
                    <a:pt x="2" y="0"/>
                  </a:lnTo>
                  <a:close/>
                </a:path>
              </a:pathLst>
            </a:custGeom>
            <a:solidFill>
              <a:srgbClr val="C298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82" name="Freeform 112"/>
            <p:cNvSpPr>
              <a:spLocks/>
            </p:cNvSpPr>
            <p:nvPr/>
          </p:nvSpPr>
          <p:spPr bwMode="auto">
            <a:xfrm>
              <a:off x="6634956" y="4317037"/>
              <a:ext cx="128588" cy="87312"/>
            </a:xfrm>
            <a:custGeom>
              <a:avLst/>
              <a:gdLst>
                <a:gd name="T0" fmla="*/ 7 w 81"/>
                <a:gd name="T1" fmla="*/ 0 h 55"/>
                <a:gd name="T2" fmla="*/ 0 w 81"/>
                <a:gd name="T3" fmla="*/ 43 h 55"/>
                <a:gd name="T4" fmla="*/ 71 w 81"/>
                <a:gd name="T5" fmla="*/ 55 h 55"/>
                <a:gd name="T6" fmla="*/ 81 w 81"/>
                <a:gd name="T7" fmla="*/ 0 h 55"/>
                <a:gd name="T8" fmla="*/ 7 w 81"/>
                <a:gd name="T9" fmla="*/ 0 h 55"/>
              </a:gdLst>
              <a:ahLst/>
              <a:cxnLst>
                <a:cxn ang="0">
                  <a:pos x="T0" y="T1"/>
                </a:cxn>
                <a:cxn ang="0">
                  <a:pos x="T2" y="T3"/>
                </a:cxn>
                <a:cxn ang="0">
                  <a:pos x="T4" y="T5"/>
                </a:cxn>
                <a:cxn ang="0">
                  <a:pos x="T6" y="T7"/>
                </a:cxn>
                <a:cxn ang="0">
                  <a:pos x="T8" y="T9"/>
                </a:cxn>
              </a:cxnLst>
              <a:rect l="0" t="0" r="r" b="b"/>
              <a:pathLst>
                <a:path w="81" h="55">
                  <a:moveTo>
                    <a:pt x="7" y="0"/>
                  </a:moveTo>
                  <a:lnTo>
                    <a:pt x="0" y="43"/>
                  </a:lnTo>
                  <a:lnTo>
                    <a:pt x="71" y="55"/>
                  </a:lnTo>
                  <a:lnTo>
                    <a:pt x="81" y="0"/>
                  </a:lnTo>
                  <a:lnTo>
                    <a:pt x="7" y="0"/>
                  </a:lnTo>
                  <a:close/>
                </a:path>
              </a:pathLst>
            </a:custGeom>
            <a:solidFill>
              <a:srgbClr val="DCA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83" name="Freeform 113"/>
            <p:cNvSpPr>
              <a:spLocks/>
            </p:cNvSpPr>
            <p:nvPr/>
          </p:nvSpPr>
          <p:spPr bwMode="auto">
            <a:xfrm>
              <a:off x="6604793" y="4286874"/>
              <a:ext cx="192088" cy="69850"/>
            </a:xfrm>
            <a:custGeom>
              <a:avLst/>
              <a:gdLst>
                <a:gd name="T0" fmla="*/ 0 w 121"/>
                <a:gd name="T1" fmla="*/ 0 h 44"/>
                <a:gd name="T2" fmla="*/ 1 w 121"/>
                <a:gd name="T3" fmla="*/ 26 h 44"/>
                <a:gd name="T4" fmla="*/ 121 w 121"/>
                <a:gd name="T5" fmla="*/ 44 h 44"/>
                <a:gd name="T6" fmla="*/ 119 w 121"/>
                <a:gd name="T7" fmla="*/ 9 h 44"/>
                <a:gd name="T8" fmla="*/ 0 w 121"/>
                <a:gd name="T9" fmla="*/ 0 h 44"/>
              </a:gdLst>
              <a:ahLst/>
              <a:cxnLst>
                <a:cxn ang="0">
                  <a:pos x="T0" y="T1"/>
                </a:cxn>
                <a:cxn ang="0">
                  <a:pos x="T2" y="T3"/>
                </a:cxn>
                <a:cxn ang="0">
                  <a:pos x="T4" y="T5"/>
                </a:cxn>
                <a:cxn ang="0">
                  <a:pos x="T6" y="T7"/>
                </a:cxn>
                <a:cxn ang="0">
                  <a:pos x="T8" y="T9"/>
                </a:cxn>
              </a:cxnLst>
              <a:rect l="0" t="0" r="r" b="b"/>
              <a:pathLst>
                <a:path w="121" h="44">
                  <a:moveTo>
                    <a:pt x="0" y="0"/>
                  </a:moveTo>
                  <a:lnTo>
                    <a:pt x="1" y="26"/>
                  </a:lnTo>
                  <a:lnTo>
                    <a:pt x="121" y="44"/>
                  </a:lnTo>
                  <a:lnTo>
                    <a:pt x="119"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84" name="Freeform 114"/>
            <p:cNvSpPr>
              <a:spLocks/>
            </p:cNvSpPr>
            <p:nvPr/>
          </p:nvSpPr>
          <p:spPr bwMode="auto">
            <a:xfrm>
              <a:off x="6579393" y="3475662"/>
              <a:ext cx="279400" cy="846137"/>
            </a:xfrm>
            <a:custGeom>
              <a:avLst/>
              <a:gdLst>
                <a:gd name="T0" fmla="*/ 32 w 194"/>
                <a:gd name="T1" fmla="*/ 347 h 590"/>
                <a:gd name="T2" fmla="*/ 2 w 194"/>
                <a:gd name="T3" fmla="*/ 578 h 590"/>
                <a:gd name="T4" fmla="*/ 161 w 194"/>
                <a:gd name="T5" fmla="*/ 590 h 590"/>
                <a:gd name="T6" fmla="*/ 191 w 194"/>
                <a:gd name="T7" fmla="*/ 336 h 590"/>
                <a:gd name="T8" fmla="*/ 163 w 194"/>
                <a:gd name="T9" fmla="*/ 75 h 590"/>
                <a:gd name="T10" fmla="*/ 75 w 194"/>
                <a:gd name="T11" fmla="*/ 5 h 590"/>
                <a:gd name="T12" fmla="*/ 5 w 194"/>
                <a:gd name="T13" fmla="*/ 93 h 590"/>
                <a:gd name="T14" fmla="*/ 32 w 194"/>
                <a:gd name="T15" fmla="*/ 347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590">
                  <a:moveTo>
                    <a:pt x="32" y="347"/>
                  </a:moveTo>
                  <a:cubicBezTo>
                    <a:pt x="34" y="369"/>
                    <a:pt x="2" y="578"/>
                    <a:pt x="2" y="578"/>
                  </a:cubicBezTo>
                  <a:cubicBezTo>
                    <a:pt x="161" y="590"/>
                    <a:pt x="161" y="590"/>
                    <a:pt x="161" y="590"/>
                  </a:cubicBezTo>
                  <a:cubicBezTo>
                    <a:pt x="171" y="535"/>
                    <a:pt x="194" y="382"/>
                    <a:pt x="191" y="336"/>
                  </a:cubicBezTo>
                  <a:cubicBezTo>
                    <a:pt x="187" y="289"/>
                    <a:pt x="164" y="83"/>
                    <a:pt x="163" y="75"/>
                  </a:cubicBezTo>
                  <a:cubicBezTo>
                    <a:pt x="158" y="31"/>
                    <a:pt x="119" y="0"/>
                    <a:pt x="75" y="5"/>
                  </a:cubicBezTo>
                  <a:cubicBezTo>
                    <a:pt x="32" y="10"/>
                    <a:pt x="0" y="49"/>
                    <a:pt x="5" y="93"/>
                  </a:cubicBezTo>
                  <a:cubicBezTo>
                    <a:pt x="14" y="166"/>
                    <a:pt x="30" y="313"/>
                    <a:pt x="32" y="347"/>
                  </a:cubicBezTo>
                  <a:close/>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85" name="Freeform 115"/>
            <p:cNvSpPr>
              <a:spLocks/>
            </p:cNvSpPr>
            <p:nvPr/>
          </p:nvSpPr>
          <p:spPr bwMode="auto">
            <a:xfrm>
              <a:off x="6766718" y="4255124"/>
              <a:ext cx="33338" cy="31750"/>
            </a:xfrm>
            <a:custGeom>
              <a:avLst/>
              <a:gdLst>
                <a:gd name="T0" fmla="*/ 17 w 23"/>
                <a:gd name="T1" fmla="*/ 3 h 23"/>
                <a:gd name="T2" fmla="*/ 3 w 23"/>
                <a:gd name="T3" fmla="*/ 6 h 23"/>
                <a:gd name="T4" fmla="*/ 6 w 23"/>
                <a:gd name="T5" fmla="*/ 20 h 23"/>
                <a:gd name="T6" fmla="*/ 21 w 23"/>
                <a:gd name="T7" fmla="*/ 17 h 23"/>
                <a:gd name="T8" fmla="*/ 17 w 23"/>
                <a:gd name="T9" fmla="*/ 3 h 23"/>
              </a:gdLst>
              <a:ahLst/>
              <a:cxnLst>
                <a:cxn ang="0">
                  <a:pos x="T0" y="T1"/>
                </a:cxn>
                <a:cxn ang="0">
                  <a:pos x="T2" y="T3"/>
                </a:cxn>
                <a:cxn ang="0">
                  <a:pos x="T4" y="T5"/>
                </a:cxn>
                <a:cxn ang="0">
                  <a:pos x="T6" y="T7"/>
                </a:cxn>
                <a:cxn ang="0">
                  <a:pos x="T8" y="T9"/>
                </a:cxn>
              </a:cxnLst>
              <a:rect l="0" t="0" r="r" b="b"/>
              <a:pathLst>
                <a:path w="23" h="23">
                  <a:moveTo>
                    <a:pt x="17" y="3"/>
                  </a:moveTo>
                  <a:cubicBezTo>
                    <a:pt x="12" y="0"/>
                    <a:pt x="6" y="1"/>
                    <a:pt x="3" y="6"/>
                  </a:cubicBezTo>
                  <a:cubicBezTo>
                    <a:pt x="0" y="11"/>
                    <a:pt x="2" y="18"/>
                    <a:pt x="6" y="20"/>
                  </a:cubicBezTo>
                  <a:cubicBezTo>
                    <a:pt x="11" y="23"/>
                    <a:pt x="18" y="22"/>
                    <a:pt x="21" y="17"/>
                  </a:cubicBezTo>
                  <a:cubicBezTo>
                    <a:pt x="23" y="12"/>
                    <a:pt x="22" y="6"/>
                    <a:pt x="17" y="3"/>
                  </a:cubicBezTo>
                  <a:close/>
                </a:path>
              </a:pathLst>
            </a:custGeom>
            <a:solidFill>
              <a:srgbClr val="44546A">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86" name="Freeform 116"/>
            <p:cNvSpPr>
              <a:spLocks/>
            </p:cNvSpPr>
            <p:nvPr/>
          </p:nvSpPr>
          <p:spPr bwMode="auto">
            <a:xfrm>
              <a:off x="6774656" y="4201149"/>
              <a:ext cx="34925" cy="34925"/>
            </a:xfrm>
            <a:custGeom>
              <a:avLst/>
              <a:gdLst>
                <a:gd name="T0" fmla="*/ 17 w 24"/>
                <a:gd name="T1" fmla="*/ 3 h 24"/>
                <a:gd name="T2" fmla="*/ 3 w 24"/>
                <a:gd name="T3" fmla="*/ 7 h 24"/>
                <a:gd name="T4" fmla="*/ 7 w 24"/>
                <a:gd name="T5" fmla="*/ 21 h 24"/>
                <a:gd name="T6" fmla="*/ 21 w 24"/>
                <a:gd name="T7" fmla="*/ 17 h 24"/>
                <a:gd name="T8" fmla="*/ 17 w 24"/>
                <a:gd name="T9" fmla="*/ 3 h 24"/>
              </a:gdLst>
              <a:ahLst/>
              <a:cxnLst>
                <a:cxn ang="0">
                  <a:pos x="T0" y="T1"/>
                </a:cxn>
                <a:cxn ang="0">
                  <a:pos x="T2" y="T3"/>
                </a:cxn>
                <a:cxn ang="0">
                  <a:pos x="T4" y="T5"/>
                </a:cxn>
                <a:cxn ang="0">
                  <a:pos x="T6" y="T7"/>
                </a:cxn>
                <a:cxn ang="0">
                  <a:pos x="T8" y="T9"/>
                </a:cxn>
              </a:cxnLst>
              <a:rect l="0" t="0" r="r" b="b"/>
              <a:pathLst>
                <a:path w="24" h="24">
                  <a:moveTo>
                    <a:pt x="17" y="3"/>
                  </a:moveTo>
                  <a:cubicBezTo>
                    <a:pt x="12" y="0"/>
                    <a:pt x="6" y="2"/>
                    <a:pt x="3" y="7"/>
                  </a:cubicBezTo>
                  <a:cubicBezTo>
                    <a:pt x="0" y="12"/>
                    <a:pt x="2" y="18"/>
                    <a:pt x="7" y="21"/>
                  </a:cubicBezTo>
                  <a:cubicBezTo>
                    <a:pt x="12" y="24"/>
                    <a:pt x="18" y="22"/>
                    <a:pt x="21" y="17"/>
                  </a:cubicBezTo>
                  <a:cubicBezTo>
                    <a:pt x="24" y="12"/>
                    <a:pt x="22" y="6"/>
                    <a:pt x="17" y="3"/>
                  </a:cubicBezTo>
                  <a:close/>
                </a:path>
              </a:pathLst>
            </a:custGeom>
            <a:solidFill>
              <a:srgbClr val="44546A">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87" name="Freeform 117"/>
            <p:cNvSpPr>
              <a:spLocks/>
            </p:cNvSpPr>
            <p:nvPr/>
          </p:nvSpPr>
          <p:spPr bwMode="auto">
            <a:xfrm>
              <a:off x="6576218" y="4361487"/>
              <a:ext cx="95250" cy="103187"/>
            </a:xfrm>
            <a:custGeom>
              <a:avLst/>
              <a:gdLst>
                <a:gd name="T0" fmla="*/ 47 w 67"/>
                <a:gd name="T1" fmla="*/ 59 h 73"/>
                <a:gd name="T2" fmla="*/ 14 w 67"/>
                <a:gd name="T3" fmla="*/ 66 h 73"/>
                <a:gd name="T4" fmla="*/ 7 w 67"/>
                <a:gd name="T5" fmla="*/ 34 h 73"/>
                <a:gd name="T6" fmla="*/ 20 w 67"/>
                <a:gd name="T7" fmla="*/ 14 h 73"/>
                <a:gd name="T8" fmla="*/ 53 w 67"/>
                <a:gd name="T9" fmla="*/ 7 h 73"/>
                <a:gd name="T10" fmla="*/ 60 w 67"/>
                <a:gd name="T11" fmla="*/ 39 h 73"/>
                <a:gd name="T12" fmla="*/ 47 w 67"/>
                <a:gd name="T13" fmla="*/ 59 h 73"/>
              </a:gdLst>
              <a:ahLst/>
              <a:cxnLst>
                <a:cxn ang="0">
                  <a:pos x="T0" y="T1"/>
                </a:cxn>
                <a:cxn ang="0">
                  <a:pos x="T2" y="T3"/>
                </a:cxn>
                <a:cxn ang="0">
                  <a:pos x="T4" y="T5"/>
                </a:cxn>
                <a:cxn ang="0">
                  <a:pos x="T6" y="T7"/>
                </a:cxn>
                <a:cxn ang="0">
                  <a:pos x="T8" y="T9"/>
                </a:cxn>
                <a:cxn ang="0">
                  <a:pos x="T10" y="T11"/>
                </a:cxn>
                <a:cxn ang="0">
                  <a:pos x="T12" y="T13"/>
                </a:cxn>
              </a:cxnLst>
              <a:rect l="0" t="0" r="r" b="b"/>
              <a:pathLst>
                <a:path w="67" h="73">
                  <a:moveTo>
                    <a:pt x="47" y="59"/>
                  </a:moveTo>
                  <a:cubicBezTo>
                    <a:pt x="40" y="70"/>
                    <a:pt x="25" y="73"/>
                    <a:pt x="14" y="66"/>
                  </a:cubicBezTo>
                  <a:cubicBezTo>
                    <a:pt x="4" y="59"/>
                    <a:pt x="0" y="45"/>
                    <a:pt x="7" y="34"/>
                  </a:cubicBezTo>
                  <a:cubicBezTo>
                    <a:pt x="20" y="14"/>
                    <a:pt x="20" y="14"/>
                    <a:pt x="20" y="14"/>
                  </a:cubicBezTo>
                  <a:cubicBezTo>
                    <a:pt x="27" y="3"/>
                    <a:pt x="42" y="0"/>
                    <a:pt x="53" y="7"/>
                  </a:cubicBezTo>
                  <a:cubicBezTo>
                    <a:pt x="63" y="14"/>
                    <a:pt x="67" y="28"/>
                    <a:pt x="60" y="39"/>
                  </a:cubicBezTo>
                  <a:lnTo>
                    <a:pt x="47" y="59"/>
                  </a:lnTo>
                  <a:close/>
                </a:path>
              </a:pathLst>
            </a:custGeom>
            <a:solidFill>
              <a:srgbClr val="DCA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88" name="Freeform 118"/>
            <p:cNvSpPr>
              <a:spLocks/>
            </p:cNvSpPr>
            <p:nvPr/>
          </p:nvSpPr>
          <p:spPr bwMode="auto">
            <a:xfrm>
              <a:off x="6533356" y="4420224"/>
              <a:ext cx="277813" cy="188912"/>
            </a:xfrm>
            <a:custGeom>
              <a:avLst/>
              <a:gdLst>
                <a:gd name="T0" fmla="*/ 177 w 193"/>
                <a:gd name="T1" fmla="*/ 111 h 132"/>
                <a:gd name="T2" fmla="*/ 161 w 193"/>
                <a:gd name="T3" fmla="*/ 111 h 132"/>
                <a:gd name="T4" fmla="*/ 172 w 193"/>
                <a:gd name="T5" fmla="*/ 111 h 132"/>
                <a:gd name="T6" fmla="*/ 164 w 193"/>
                <a:gd name="T7" fmla="*/ 103 h 132"/>
                <a:gd name="T8" fmla="*/ 161 w 193"/>
                <a:gd name="T9" fmla="*/ 111 h 132"/>
                <a:gd name="T10" fmla="*/ 172 w 193"/>
                <a:gd name="T11" fmla="*/ 111 h 132"/>
                <a:gd name="T12" fmla="*/ 164 w 193"/>
                <a:gd name="T13" fmla="*/ 103 h 132"/>
                <a:gd name="T14" fmla="*/ 172 w 193"/>
                <a:gd name="T15" fmla="*/ 111 h 132"/>
                <a:gd name="T16" fmla="*/ 172 w 193"/>
                <a:gd name="T17" fmla="*/ 100 h 132"/>
                <a:gd name="T18" fmla="*/ 164 w 193"/>
                <a:gd name="T19" fmla="*/ 103 h 132"/>
                <a:gd name="T20" fmla="*/ 172 w 193"/>
                <a:gd name="T21" fmla="*/ 111 h 132"/>
                <a:gd name="T22" fmla="*/ 172 w 193"/>
                <a:gd name="T23" fmla="*/ 100 h 132"/>
                <a:gd name="T24" fmla="*/ 20 w 193"/>
                <a:gd name="T25" fmla="*/ 100 h 132"/>
                <a:gd name="T26" fmla="*/ 20 w 193"/>
                <a:gd name="T27" fmla="*/ 111 h 132"/>
                <a:gd name="T28" fmla="*/ 28 w 193"/>
                <a:gd name="T29" fmla="*/ 103 h 132"/>
                <a:gd name="T30" fmla="*/ 20 w 193"/>
                <a:gd name="T31" fmla="*/ 100 h 132"/>
                <a:gd name="T32" fmla="*/ 20 w 193"/>
                <a:gd name="T33" fmla="*/ 111 h 132"/>
                <a:gd name="T34" fmla="*/ 28 w 193"/>
                <a:gd name="T35" fmla="*/ 103 h 132"/>
                <a:gd name="T36" fmla="*/ 20 w 193"/>
                <a:gd name="T37" fmla="*/ 111 h 132"/>
                <a:gd name="T38" fmla="*/ 32 w 193"/>
                <a:gd name="T39" fmla="*/ 111 h 132"/>
                <a:gd name="T40" fmla="*/ 28 w 193"/>
                <a:gd name="T41" fmla="*/ 103 h 132"/>
                <a:gd name="T42" fmla="*/ 20 w 193"/>
                <a:gd name="T43" fmla="*/ 111 h 132"/>
                <a:gd name="T44" fmla="*/ 32 w 193"/>
                <a:gd name="T45" fmla="*/ 111 h 132"/>
                <a:gd name="T46" fmla="*/ 32 w 193"/>
                <a:gd name="T47" fmla="*/ 21 h 132"/>
                <a:gd name="T48" fmla="*/ 20 w 193"/>
                <a:gd name="T49" fmla="*/ 21 h 132"/>
                <a:gd name="T50" fmla="*/ 28 w 193"/>
                <a:gd name="T51" fmla="*/ 29 h 132"/>
                <a:gd name="T52" fmla="*/ 32 w 193"/>
                <a:gd name="T53" fmla="*/ 21 h 132"/>
                <a:gd name="T54" fmla="*/ 20 w 193"/>
                <a:gd name="T55" fmla="*/ 21 h 132"/>
                <a:gd name="T56" fmla="*/ 28 w 193"/>
                <a:gd name="T57" fmla="*/ 29 h 132"/>
                <a:gd name="T58" fmla="*/ 20 w 193"/>
                <a:gd name="T59" fmla="*/ 21 h 132"/>
                <a:gd name="T60" fmla="*/ 20 w 193"/>
                <a:gd name="T61" fmla="*/ 32 h 132"/>
                <a:gd name="T62" fmla="*/ 28 w 193"/>
                <a:gd name="T63" fmla="*/ 29 h 132"/>
                <a:gd name="T64" fmla="*/ 20 w 193"/>
                <a:gd name="T65" fmla="*/ 21 h 132"/>
                <a:gd name="T66" fmla="*/ 20 w 193"/>
                <a:gd name="T67" fmla="*/ 32 h 132"/>
                <a:gd name="T68" fmla="*/ 172 w 193"/>
                <a:gd name="T69" fmla="*/ 32 h 132"/>
                <a:gd name="T70" fmla="*/ 172 w 193"/>
                <a:gd name="T71" fmla="*/ 21 h 132"/>
                <a:gd name="T72" fmla="*/ 164 w 193"/>
                <a:gd name="T73" fmla="*/ 29 h 132"/>
                <a:gd name="T74" fmla="*/ 172 w 193"/>
                <a:gd name="T75" fmla="*/ 32 h 132"/>
                <a:gd name="T76" fmla="*/ 172 w 193"/>
                <a:gd name="T77" fmla="*/ 21 h 132"/>
                <a:gd name="T78" fmla="*/ 164 w 193"/>
                <a:gd name="T79" fmla="*/ 29 h 132"/>
                <a:gd name="T80" fmla="*/ 172 w 193"/>
                <a:gd name="T81" fmla="*/ 21 h 132"/>
                <a:gd name="T82" fmla="*/ 161 w 193"/>
                <a:gd name="T83" fmla="*/ 21 h 132"/>
                <a:gd name="T84" fmla="*/ 164 w 193"/>
                <a:gd name="T85" fmla="*/ 29 h 132"/>
                <a:gd name="T86" fmla="*/ 172 w 193"/>
                <a:gd name="T87" fmla="*/ 21 h 132"/>
                <a:gd name="T88" fmla="*/ 161 w 193"/>
                <a:gd name="T89" fmla="*/ 21 h 132"/>
                <a:gd name="T90" fmla="*/ 161 w 193"/>
                <a:gd name="T91" fmla="*/ 111 h 132"/>
                <a:gd name="T92" fmla="*/ 177 w 193"/>
                <a:gd name="T93" fmla="*/ 111 h 132"/>
                <a:gd name="T94" fmla="*/ 193 w 193"/>
                <a:gd name="T95" fmla="*/ 111 h 132"/>
                <a:gd name="T96" fmla="*/ 193 w 193"/>
                <a:gd name="T97" fmla="*/ 21 h 132"/>
                <a:gd name="T98" fmla="*/ 187 w 193"/>
                <a:gd name="T99" fmla="*/ 6 h 132"/>
                <a:gd name="T100" fmla="*/ 172 w 193"/>
                <a:gd name="T101" fmla="*/ 0 h 132"/>
                <a:gd name="T102" fmla="*/ 20 w 193"/>
                <a:gd name="T103" fmla="*/ 0 h 132"/>
                <a:gd name="T104" fmla="*/ 6 w 193"/>
                <a:gd name="T105" fmla="*/ 6 h 132"/>
                <a:gd name="T106" fmla="*/ 0 w 193"/>
                <a:gd name="T107" fmla="*/ 21 h 132"/>
                <a:gd name="T108" fmla="*/ 0 w 193"/>
                <a:gd name="T109" fmla="*/ 111 h 132"/>
                <a:gd name="T110" fmla="*/ 6 w 193"/>
                <a:gd name="T111" fmla="*/ 126 h 132"/>
                <a:gd name="T112" fmla="*/ 20 w 193"/>
                <a:gd name="T113" fmla="*/ 132 h 132"/>
                <a:gd name="T114" fmla="*/ 172 w 193"/>
                <a:gd name="T115" fmla="*/ 132 h 132"/>
                <a:gd name="T116" fmla="*/ 187 w 193"/>
                <a:gd name="T117" fmla="*/ 126 h 132"/>
                <a:gd name="T118" fmla="*/ 193 w 193"/>
                <a:gd name="T119" fmla="*/ 111 h 132"/>
                <a:gd name="T120" fmla="*/ 177 w 193"/>
                <a:gd name="T121" fmla="*/ 11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3" h="132">
                  <a:moveTo>
                    <a:pt x="177" y="111"/>
                  </a:moveTo>
                  <a:cubicBezTo>
                    <a:pt x="161" y="111"/>
                    <a:pt x="161" y="111"/>
                    <a:pt x="161" y="111"/>
                  </a:cubicBezTo>
                  <a:cubicBezTo>
                    <a:pt x="172" y="111"/>
                    <a:pt x="172" y="111"/>
                    <a:pt x="172" y="111"/>
                  </a:cubicBezTo>
                  <a:cubicBezTo>
                    <a:pt x="164" y="103"/>
                    <a:pt x="164" y="103"/>
                    <a:pt x="164" y="103"/>
                  </a:cubicBezTo>
                  <a:cubicBezTo>
                    <a:pt x="162" y="105"/>
                    <a:pt x="161" y="108"/>
                    <a:pt x="161" y="111"/>
                  </a:cubicBezTo>
                  <a:cubicBezTo>
                    <a:pt x="172" y="111"/>
                    <a:pt x="172" y="111"/>
                    <a:pt x="172" y="111"/>
                  </a:cubicBezTo>
                  <a:cubicBezTo>
                    <a:pt x="164" y="103"/>
                    <a:pt x="164" y="103"/>
                    <a:pt x="164" y="103"/>
                  </a:cubicBezTo>
                  <a:cubicBezTo>
                    <a:pt x="172" y="111"/>
                    <a:pt x="172" y="111"/>
                    <a:pt x="172" y="111"/>
                  </a:cubicBezTo>
                  <a:cubicBezTo>
                    <a:pt x="172" y="100"/>
                    <a:pt x="172" y="100"/>
                    <a:pt x="172" y="100"/>
                  </a:cubicBezTo>
                  <a:cubicBezTo>
                    <a:pt x="169" y="100"/>
                    <a:pt x="166" y="101"/>
                    <a:pt x="164" y="103"/>
                  </a:cubicBezTo>
                  <a:cubicBezTo>
                    <a:pt x="172" y="111"/>
                    <a:pt x="172" y="111"/>
                    <a:pt x="172" y="111"/>
                  </a:cubicBezTo>
                  <a:cubicBezTo>
                    <a:pt x="172" y="100"/>
                    <a:pt x="172" y="100"/>
                    <a:pt x="172" y="100"/>
                  </a:cubicBezTo>
                  <a:cubicBezTo>
                    <a:pt x="20" y="100"/>
                    <a:pt x="20" y="100"/>
                    <a:pt x="20" y="100"/>
                  </a:cubicBezTo>
                  <a:cubicBezTo>
                    <a:pt x="20" y="111"/>
                    <a:pt x="20" y="111"/>
                    <a:pt x="20" y="111"/>
                  </a:cubicBezTo>
                  <a:cubicBezTo>
                    <a:pt x="28" y="103"/>
                    <a:pt x="28" y="103"/>
                    <a:pt x="28" y="103"/>
                  </a:cubicBezTo>
                  <a:cubicBezTo>
                    <a:pt x="26" y="101"/>
                    <a:pt x="23" y="100"/>
                    <a:pt x="20" y="100"/>
                  </a:cubicBezTo>
                  <a:cubicBezTo>
                    <a:pt x="20" y="111"/>
                    <a:pt x="20" y="111"/>
                    <a:pt x="20" y="111"/>
                  </a:cubicBezTo>
                  <a:cubicBezTo>
                    <a:pt x="28" y="103"/>
                    <a:pt x="28" y="103"/>
                    <a:pt x="28" y="103"/>
                  </a:cubicBezTo>
                  <a:cubicBezTo>
                    <a:pt x="20" y="111"/>
                    <a:pt x="20" y="111"/>
                    <a:pt x="20" y="111"/>
                  </a:cubicBezTo>
                  <a:cubicBezTo>
                    <a:pt x="32" y="111"/>
                    <a:pt x="32" y="111"/>
                    <a:pt x="32" y="111"/>
                  </a:cubicBezTo>
                  <a:cubicBezTo>
                    <a:pt x="32" y="108"/>
                    <a:pt x="30" y="105"/>
                    <a:pt x="28" y="103"/>
                  </a:cubicBezTo>
                  <a:cubicBezTo>
                    <a:pt x="20" y="111"/>
                    <a:pt x="20" y="111"/>
                    <a:pt x="20" y="111"/>
                  </a:cubicBezTo>
                  <a:cubicBezTo>
                    <a:pt x="32" y="111"/>
                    <a:pt x="32" y="111"/>
                    <a:pt x="32" y="111"/>
                  </a:cubicBezTo>
                  <a:cubicBezTo>
                    <a:pt x="32" y="21"/>
                    <a:pt x="32" y="21"/>
                    <a:pt x="32" y="21"/>
                  </a:cubicBezTo>
                  <a:cubicBezTo>
                    <a:pt x="20" y="21"/>
                    <a:pt x="20" y="21"/>
                    <a:pt x="20" y="21"/>
                  </a:cubicBezTo>
                  <a:cubicBezTo>
                    <a:pt x="28" y="29"/>
                    <a:pt x="28" y="29"/>
                    <a:pt x="28" y="29"/>
                  </a:cubicBezTo>
                  <a:cubicBezTo>
                    <a:pt x="30" y="27"/>
                    <a:pt x="32" y="24"/>
                    <a:pt x="32" y="21"/>
                  </a:cubicBezTo>
                  <a:cubicBezTo>
                    <a:pt x="20" y="21"/>
                    <a:pt x="20" y="21"/>
                    <a:pt x="20" y="21"/>
                  </a:cubicBezTo>
                  <a:cubicBezTo>
                    <a:pt x="28" y="29"/>
                    <a:pt x="28" y="29"/>
                    <a:pt x="28" y="29"/>
                  </a:cubicBezTo>
                  <a:cubicBezTo>
                    <a:pt x="20" y="21"/>
                    <a:pt x="20" y="21"/>
                    <a:pt x="20" y="21"/>
                  </a:cubicBezTo>
                  <a:cubicBezTo>
                    <a:pt x="20" y="32"/>
                    <a:pt x="20" y="32"/>
                    <a:pt x="20" y="32"/>
                  </a:cubicBezTo>
                  <a:cubicBezTo>
                    <a:pt x="23" y="32"/>
                    <a:pt x="26" y="31"/>
                    <a:pt x="28" y="29"/>
                  </a:cubicBezTo>
                  <a:cubicBezTo>
                    <a:pt x="20" y="21"/>
                    <a:pt x="20" y="21"/>
                    <a:pt x="20" y="21"/>
                  </a:cubicBezTo>
                  <a:cubicBezTo>
                    <a:pt x="20" y="32"/>
                    <a:pt x="20" y="32"/>
                    <a:pt x="20" y="32"/>
                  </a:cubicBezTo>
                  <a:cubicBezTo>
                    <a:pt x="172" y="32"/>
                    <a:pt x="172" y="32"/>
                    <a:pt x="172" y="32"/>
                  </a:cubicBezTo>
                  <a:cubicBezTo>
                    <a:pt x="172" y="21"/>
                    <a:pt x="172" y="21"/>
                    <a:pt x="172" y="21"/>
                  </a:cubicBezTo>
                  <a:cubicBezTo>
                    <a:pt x="164" y="29"/>
                    <a:pt x="164" y="29"/>
                    <a:pt x="164" y="29"/>
                  </a:cubicBezTo>
                  <a:cubicBezTo>
                    <a:pt x="166" y="31"/>
                    <a:pt x="169" y="32"/>
                    <a:pt x="172" y="32"/>
                  </a:cubicBezTo>
                  <a:cubicBezTo>
                    <a:pt x="172" y="21"/>
                    <a:pt x="172" y="21"/>
                    <a:pt x="172" y="21"/>
                  </a:cubicBezTo>
                  <a:cubicBezTo>
                    <a:pt x="164" y="29"/>
                    <a:pt x="164" y="29"/>
                    <a:pt x="164" y="29"/>
                  </a:cubicBezTo>
                  <a:cubicBezTo>
                    <a:pt x="172" y="21"/>
                    <a:pt x="172" y="21"/>
                    <a:pt x="172" y="21"/>
                  </a:cubicBezTo>
                  <a:cubicBezTo>
                    <a:pt x="161" y="21"/>
                    <a:pt x="161" y="21"/>
                    <a:pt x="161" y="21"/>
                  </a:cubicBezTo>
                  <a:cubicBezTo>
                    <a:pt x="161" y="24"/>
                    <a:pt x="162" y="27"/>
                    <a:pt x="164" y="29"/>
                  </a:cubicBezTo>
                  <a:cubicBezTo>
                    <a:pt x="172" y="21"/>
                    <a:pt x="172" y="21"/>
                    <a:pt x="172" y="21"/>
                  </a:cubicBezTo>
                  <a:cubicBezTo>
                    <a:pt x="161" y="21"/>
                    <a:pt x="161" y="21"/>
                    <a:pt x="161" y="21"/>
                  </a:cubicBezTo>
                  <a:cubicBezTo>
                    <a:pt x="161" y="111"/>
                    <a:pt x="161" y="111"/>
                    <a:pt x="161" y="111"/>
                  </a:cubicBezTo>
                  <a:cubicBezTo>
                    <a:pt x="177" y="111"/>
                    <a:pt x="177" y="111"/>
                    <a:pt x="177" y="111"/>
                  </a:cubicBezTo>
                  <a:cubicBezTo>
                    <a:pt x="193" y="111"/>
                    <a:pt x="193" y="111"/>
                    <a:pt x="193" y="111"/>
                  </a:cubicBezTo>
                  <a:cubicBezTo>
                    <a:pt x="193" y="21"/>
                    <a:pt x="193" y="21"/>
                    <a:pt x="193" y="21"/>
                  </a:cubicBezTo>
                  <a:cubicBezTo>
                    <a:pt x="193" y="15"/>
                    <a:pt x="190" y="10"/>
                    <a:pt x="187" y="6"/>
                  </a:cubicBezTo>
                  <a:cubicBezTo>
                    <a:pt x="183" y="3"/>
                    <a:pt x="178" y="0"/>
                    <a:pt x="172" y="0"/>
                  </a:cubicBezTo>
                  <a:cubicBezTo>
                    <a:pt x="20" y="0"/>
                    <a:pt x="20" y="0"/>
                    <a:pt x="20" y="0"/>
                  </a:cubicBezTo>
                  <a:cubicBezTo>
                    <a:pt x="14" y="0"/>
                    <a:pt x="9" y="3"/>
                    <a:pt x="6" y="6"/>
                  </a:cubicBezTo>
                  <a:cubicBezTo>
                    <a:pt x="2" y="10"/>
                    <a:pt x="0" y="15"/>
                    <a:pt x="0" y="21"/>
                  </a:cubicBezTo>
                  <a:cubicBezTo>
                    <a:pt x="0" y="111"/>
                    <a:pt x="0" y="111"/>
                    <a:pt x="0" y="111"/>
                  </a:cubicBezTo>
                  <a:cubicBezTo>
                    <a:pt x="0" y="117"/>
                    <a:pt x="2" y="122"/>
                    <a:pt x="6" y="126"/>
                  </a:cubicBezTo>
                  <a:cubicBezTo>
                    <a:pt x="9" y="129"/>
                    <a:pt x="14" y="132"/>
                    <a:pt x="20" y="132"/>
                  </a:cubicBezTo>
                  <a:cubicBezTo>
                    <a:pt x="172" y="132"/>
                    <a:pt x="172" y="132"/>
                    <a:pt x="172" y="132"/>
                  </a:cubicBezTo>
                  <a:cubicBezTo>
                    <a:pt x="178" y="132"/>
                    <a:pt x="183" y="129"/>
                    <a:pt x="187" y="126"/>
                  </a:cubicBezTo>
                  <a:cubicBezTo>
                    <a:pt x="190" y="122"/>
                    <a:pt x="193" y="117"/>
                    <a:pt x="193" y="111"/>
                  </a:cubicBezTo>
                  <a:lnTo>
                    <a:pt x="177" y="111"/>
                  </a:lnTo>
                  <a:close/>
                </a:path>
              </a:pathLst>
            </a:custGeom>
            <a:solidFill>
              <a:srgbClr val="44546A">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89" name="Freeform 119"/>
            <p:cNvSpPr>
              <a:spLocks/>
            </p:cNvSpPr>
            <p:nvPr/>
          </p:nvSpPr>
          <p:spPr bwMode="auto">
            <a:xfrm>
              <a:off x="6309518" y="4536112"/>
              <a:ext cx="725488" cy="468312"/>
            </a:xfrm>
            <a:custGeom>
              <a:avLst/>
              <a:gdLst>
                <a:gd name="T0" fmla="*/ 505 w 505"/>
                <a:gd name="T1" fmla="*/ 298 h 327"/>
                <a:gd name="T2" fmla="*/ 475 w 505"/>
                <a:gd name="T3" fmla="*/ 327 h 327"/>
                <a:gd name="T4" fmla="*/ 29 w 505"/>
                <a:gd name="T5" fmla="*/ 327 h 327"/>
                <a:gd name="T6" fmla="*/ 0 w 505"/>
                <a:gd name="T7" fmla="*/ 298 h 327"/>
                <a:gd name="T8" fmla="*/ 0 w 505"/>
                <a:gd name="T9" fmla="*/ 29 h 327"/>
                <a:gd name="T10" fmla="*/ 29 w 505"/>
                <a:gd name="T11" fmla="*/ 0 h 327"/>
                <a:gd name="T12" fmla="*/ 475 w 505"/>
                <a:gd name="T13" fmla="*/ 0 h 327"/>
                <a:gd name="T14" fmla="*/ 505 w 505"/>
                <a:gd name="T15" fmla="*/ 29 h 327"/>
                <a:gd name="T16" fmla="*/ 505 w 505"/>
                <a:gd name="T17" fmla="*/ 29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327">
                  <a:moveTo>
                    <a:pt x="505" y="298"/>
                  </a:moveTo>
                  <a:cubicBezTo>
                    <a:pt x="505" y="314"/>
                    <a:pt x="491" y="327"/>
                    <a:pt x="475" y="327"/>
                  </a:cubicBezTo>
                  <a:cubicBezTo>
                    <a:pt x="29" y="327"/>
                    <a:pt x="29" y="327"/>
                    <a:pt x="29" y="327"/>
                  </a:cubicBezTo>
                  <a:cubicBezTo>
                    <a:pt x="13" y="327"/>
                    <a:pt x="0" y="314"/>
                    <a:pt x="0" y="298"/>
                  </a:cubicBezTo>
                  <a:cubicBezTo>
                    <a:pt x="0" y="29"/>
                    <a:pt x="0" y="29"/>
                    <a:pt x="0" y="29"/>
                  </a:cubicBezTo>
                  <a:cubicBezTo>
                    <a:pt x="0" y="13"/>
                    <a:pt x="13" y="0"/>
                    <a:pt x="29" y="0"/>
                  </a:cubicBezTo>
                  <a:cubicBezTo>
                    <a:pt x="475" y="0"/>
                    <a:pt x="475" y="0"/>
                    <a:pt x="475" y="0"/>
                  </a:cubicBezTo>
                  <a:cubicBezTo>
                    <a:pt x="491" y="0"/>
                    <a:pt x="505" y="13"/>
                    <a:pt x="505" y="29"/>
                  </a:cubicBezTo>
                  <a:lnTo>
                    <a:pt x="505" y="298"/>
                  </a:lnTo>
                  <a:close/>
                </a:path>
              </a:pathLst>
            </a:custGeom>
            <a:solidFill>
              <a:srgbClr val="44546A">
                <a:lumMod val="50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90" name="Freeform 120"/>
            <p:cNvSpPr>
              <a:spLocks/>
            </p:cNvSpPr>
            <p:nvPr/>
          </p:nvSpPr>
          <p:spPr bwMode="auto">
            <a:xfrm>
              <a:off x="6295231" y="4529762"/>
              <a:ext cx="752475" cy="271462"/>
            </a:xfrm>
            <a:custGeom>
              <a:avLst/>
              <a:gdLst>
                <a:gd name="T0" fmla="*/ 493 w 524"/>
                <a:gd name="T1" fmla="*/ 0 h 189"/>
                <a:gd name="T2" fmla="*/ 31 w 524"/>
                <a:gd name="T3" fmla="*/ 0 h 189"/>
                <a:gd name="T4" fmla="*/ 0 w 524"/>
                <a:gd name="T5" fmla="*/ 31 h 189"/>
                <a:gd name="T6" fmla="*/ 0 w 524"/>
                <a:gd name="T7" fmla="*/ 147 h 189"/>
                <a:gd name="T8" fmla="*/ 262 w 524"/>
                <a:gd name="T9" fmla="*/ 189 h 189"/>
                <a:gd name="T10" fmla="*/ 524 w 524"/>
                <a:gd name="T11" fmla="*/ 147 h 189"/>
                <a:gd name="T12" fmla="*/ 524 w 524"/>
                <a:gd name="T13" fmla="*/ 31 h 189"/>
                <a:gd name="T14" fmla="*/ 493 w 524"/>
                <a:gd name="T15" fmla="*/ 0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4" h="189">
                  <a:moveTo>
                    <a:pt x="493" y="0"/>
                  </a:moveTo>
                  <a:cubicBezTo>
                    <a:pt x="31" y="0"/>
                    <a:pt x="31" y="0"/>
                    <a:pt x="31" y="0"/>
                  </a:cubicBezTo>
                  <a:cubicBezTo>
                    <a:pt x="14" y="0"/>
                    <a:pt x="0" y="14"/>
                    <a:pt x="0" y="31"/>
                  </a:cubicBezTo>
                  <a:cubicBezTo>
                    <a:pt x="0" y="147"/>
                    <a:pt x="0" y="147"/>
                    <a:pt x="0" y="147"/>
                  </a:cubicBezTo>
                  <a:cubicBezTo>
                    <a:pt x="70" y="173"/>
                    <a:pt x="162" y="189"/>
                    <a:pt x="262" y="189"/>
                  </a:cubicBezTo>
                  <a:cubicBezTo>
                    <a:pt x="363" y="189"/>
                    <a:pt x="455" y="173"/>
                    <a:pt x="524" y="147"/>
                  </a:cubicBezTo>
                  <a:cubicBezTo>
                    <a:pt x="524" y="31"/>
                    <a:pt x="524" y="31"/>
                    <a:pt x="524" y="31"/>
                  </a:cubicBezTo>
                  <a:cubicBezTo>
                    <a:pt x="524" y="14"/>
                    <a:pt x="510" y="0"/>
                    <a:pt x="493" y="0"/>
                  </a:cubicBezTo>
                  <a:close/>
                </a:path>
              </a:pathLst>
            </a:custGeom>
            <a:solidFill>
              <a:srgbClr val="44546A">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91" name="Freeform 121"/>
            <p:cNvSpPr>
              <a:spLocks/>
            </p:cNvSpPr>
            <p:nvPr/>
          </p:nvSpPr>
          <p:spPr bwMode="auto">
            <a:xfrm>
              <a:off x="6631781" y="4753599"/>
              <a:ext cx="79375" cy="80962"/>
            </a:xfrm>
            <a:custGeom>
              <a:avLst/>
              <a:gdLst>
                <a:gd name="T0" fmla="*/ 56 w 56"/>
                <a:gd name="T1" fmla="*/ 50 h 56"/>
                <a:gd name="T2" fmla="*/ 50 w 56"/>
                <a:gd name="T3" fmla="*/ 56 h 56"/>
                <a:gd name="T4" fmla="*/ 7 w 56"/>
                <a:gd name="T5" fmla="*/ 56 h 56"/>
                <a:gd name="T6" fmla="*/ 0 w 56"/>
                <a:gd name="T7" fmla="*/ 50 h 56"/>
                <a:gd name="T8" fmla="*/ 0 w 56"/>
                <a:gd name="T9" fmla="*/ 7 h 56"/>
                <a:gd name="T10" fmla="*/ 7 w 56"/>
                <a:gd name="T11" fmla="*/ 0 h 56"/>
                <a:gd name="T12" fmla="*/ 50 w 56"/>
                <a:gd name="T13" fmla="*/ 0 h 56"/>
                <a:gd name="T14" fmla="*/ 56 w 56"/>
                <a:gd name="T15" fmla="*/ 7 h 56"/>
                <a:gd name="T16" fmla="*/ 56 w 56"/>
                <a:gd name="T17"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50"/>
                  </a:moveTo>
                  <a:cubicBezTo>
                    <a:pt x="56" y="53"/>
                    <a:pt x="53" y="56"/>
                    <a:pt x="50" y="56"/>
                  </a:cubicBezTo>
                  <a:cubicBezTo>
                    <a:pt x="7" y="56"/>
                    <a:pt x="7" y="56"/>
                    <a:pt x="7" y="56"/>
                  </a:cubicBezTo>
                  <a:cubicBezTo>
                    <a:pt x="3" y="56"/>
                    <a:pt x="0" y="53"/>
                    <a:pt x="0" y="50"/>
                  </a:cubicBezTo>
                  <a:cubicBezTo>
                    <a:pt x="0" y="7"/>
                    <a:pt x="0" y="7"/>
                    <a:pt x="0" y="7"/>
                  </a:cubicBezTo>
                  <a:cubicBezTo>
                    <a:pt x="0" y="3"/>
                    <a:pt x="3" y="0"/>
                    <a:pt x="7" y="0"/>
                  </a:cubicBezTo>
                  <a:cubicBezTo>
                    <a:pt x="50" y="0"/>
                    <a:pt x="50" y="0"/>
                    <a:pt x="50" y="0"/>
                  </a:cubicBezTo>
                  <a:cubicBezTo>
                    <a:pt x="53" y="0"/>
                    <a:pt x="56" y="3"/>
                    <a:pt x="56" y="7"/>
                  </a:cubicBezTo>
                  <a:lnTo>
                    <a:pt x="56" y="50"/>
                  </a:lnTo>
                  <a:close/>
                </a:path>
              </a:pathLst>
            </a:custGeom>
            <a:solidFill>
              <a:srgbClr val="2980B9"/>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92" name="Freeform 122"/>
            <p:cNvSpPr>
              <a:spLocks/>
            </p:cNvSpPr>
            <p:nvPr/>
          </p:nvSpPr>
          <p:spPr bwMode="auto">
            <a:xfrm>
              <a:off x="6644481" y="4766299"/>
              <a:ext cx="55563" cy="55562"/>
            </a:xfrm>
            <a:custGeom>
              <a:avLst/>
              <a:gdLst>
                <a:gd name="T0" fmla="*/ 39 w 39"/>
                <a:gd name="T1" fmla="*/ 34 h 39"/>
                <a:gd name="T2" fmla="*/ 34 w 39"/>
                <a:gd name="T3" fmla="*/ 39 h 39"/>
                <a:gd name="T4" fmla="*/ 4 w 39"/>
                <a:gd name="T5" fmla="*/ 39 h 39"/>
                <a:gd name="T6" fmla="*/ 0 w 39"/>
                <a:gd name="T7" fmla="*/ 34 h 39"/>
                <a:gd name="T8" fmla="*/ 0 w 39"/>
                <a:gd name="T9" fmla="*/ 4 h 39"/>
                <a:gd name="T10" fmla="*/ 4 w 39"/>
                <a:gd name="T11" fmla="*/ 0 h 39"/>
                <a:gd name="T12" fmla="*/ 34 w 39"/>
                <a:gd name="T13" fmla="*/ 0 h 39"/>
                <a:gd name="T14" fmla="*/ 39 w 39"/>
                <a:gd name="T15" fmla="*/ 4 h 39"/>
                <a:gd name="T16" fmla="*/ 39 w 39"/>
                <a:gd name="T1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9">
                  <a:moveTo>
                    <a:pt x="39" y="34"/>
                  </a:moveTo>
                  <a:cubicBezTo>
                    <a:pt x="39" y="37"/>
                    <a:pt x="37" y="39"/>
                    <a:pt x="34" y="39"/>
                  </a:cubicBezTo>
                  <a:cubicBezTo>
                    <a:pt x="4" y="39"/>
                    <a:pt x="4" y="39"/>
                    <a:pt x="4" y="39"/>
                  </a:cubicBezTo>
                  <a:cubicBezTo>
                    <a:pt x="2" y="39"/>
                    <a:pt x="0" y="37"/>
                    <a:pt x="0" y="34"/>
                  </a:cubicBezTo>
                  <a:cubicBezTo>
                    <a:pt x="0" y="4"/>
                    <a:pt x="0" y="4"/>
                    <a:pt x="0" y="4"/>
                  </a:cubicBezTo>
                  <a:cubicBezTo>
                    <a:pt x="0" y="2"/>
                    <a:pt x="2" y="0"/>
                    <a:pt x="4" y="0"/>
                  </a:cubicBezTo>
                  <a:cubicBezTo>
                    <a:pt x="34" y="0"/>
                    <a:pt x="34" y="0"/>
                    <a:pt x="34" y="0"/>
                  </a:cubicBezTo>
                  <a:cubicBezTo>
                    <a:pt x="37" y="0"/>
                    <a:pt x="39" y="2"/>
                    <a:pt x="39" y="4"/>
                  </a:cubicBezTo>
                  <a:lnTo>
                    <a:pt x="39" y="34"/>
                  </a:lnTo>
                  <a:close/>
                </a:path>
              </a:pathLst>
            </a:custGeom>
            <a:solidFill>
              <a:srgbClr val="2980B9">
                <a:lumMod val="75000"/>
              </a:srgbClr>
            </a:solid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93" name="Freeform 123"/>
            <p:cNvSpPr>
              <a:spLocks/>
            </p:cNvSpPr>
            <p:nvPr/>
          </p:nvSpPr>
          <p:spPr bwMode="auto">
            <a:xfrm>
              <a:off x="6580981" y="4340849"/>
              <a:ext cx="196850" cy="177800"/>
            </a:xfrm>
            <a:custGeom>
              <a:avLst/>
              <a:gdLst>
                <a:gd name="T0" fmla="*/ 105 w 137"/>
                <a:gd name="T1" fmla="*/ 13 h 124"/>
                <a:gd name="T2" fmla="*/ 56 w 137"/>
                <a:gd name="T3" fmla="*/ 4 h 124"/>
                <a:gd name="T4" fmla="*/ 16 w 137"/>
                <a:gd name="T5" fmla="*/ 32 h 124"/>
                <a:gd name="T6" fmla="*/ 4 w 137"/>
                <a:gd name="T7" fmla="*/ 83 h 124"/>
                <a:gd name="T8" fmla="*/ 32 w 137"/>
                <a:gd name="T9" fmla="*/ 123 h 124"/>
                <a:gd name="T10" fmla="*/ 83 w 137"/>
                <a:gd name="T11" fmla="*/ 124 h 124"/>
                <a:gd name="T12" fmla="*/ 123 w 137"/>
                <a:gd name="T13" fmla="*/ 96 h 124"/>
                <a:gd name="T14" fmla="*/ 133 w 137"/>
                <a:gd name="T15" fmla="*/ 53 h 124"/>
                <a:gd name="T16" fmla="*/ 105 w 137"/>
                <a:gd name="T17" fmla="*/ 1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4">
                  <a:moveTo>
                    <a:pt x="105" y="13"/>
                  </a:moveTo>
                  <a:cubicBezTo>
                    <a:pt x="56" y="4"/>
                    <a:pt x="56" y="4"/>
                    <a:pt x="56" y="4"/>
                  </a:cubicBezTo>
                  <a:cubicBezTo>
                    <a:pt x="37" y="0"/>
                    <a:pt x="19" y="13"/>
                    <a:pt x="16" y="32"/>
                  </a:cubicBezTo>
                  <a:cubicBezTo>
                    <a:pt x="4" y="83"/>
                    <a:pt x="4" y="83"/>
                    <a:pt x="4" y="83"/>
                  </a:cubicBezTo>
                  <a:cubicBezTo>
                    <a:pt x="0" y="102"/>
                    <a:pt x="12" y="123"/>
                    <a:pt x="32" y="123"/>
                  </a:cubicBezTo>
                  <a:cubicBezTo>
                    <a:pt x="46" y="124"/>
                    <a:pt x="65" y="124"/>
                    <a:pt x="83" y="124"/>
                  </a:cubicBezTo>
                  <a:cubicBezTo>
                    <a:pt x="101" y="124"/>
                    <a:pt x="120" y="115"/>
                    <a:pt x="123" y="96"/>
                  </a:cubicBezTo>
                  <a:cubicBezTo>
                    <a:pt x="133" y="53"/>
                    <a:pt x="133" y="53"/>
                    <a:pt x="133" y="53"/>
                  </a:cubicBezTo>
                  <a:cubicBezTo>
                    <a:pt x="137" y="34"/>
                    <a:pt x="124" y="16"/>
                    <a:pt x="105" y="13"/>
                  </a:cubicBezTo>
                  <a:close/>
                </a:path>
              </a:pathLst>
            </a:custGeom>
            <a:solidFill>
              <a:srgbClr val="DCA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04" name="Freeform 134"/>
            <p:cNvSpPr>
              <a:spLocks/>
            </p:cNvSpPr>
            <p:nvPr/>
          </p:nvSpPr>
          <p:spPr bwMode="auto">
            <a:xfrm>
              <a:off x="7211218" y="2813674"/>
              <a:ext cx="66675" cy="42862"/>
            </a:xfrm>
            <a:custGeom>
              <a:avLst/>
              <a:gdLst>
                <a:gd name="T0" fmla="*/ 1 w 47"/>
                <a:gd name="T1" fmla="*/ 16 h 30"/>
                <a:gd name="T2" fmla="*/ 14 w 47"/>
                <a:gd name="T3" fmla="*/ 29 h 30"/>
                <a:gd name="T4" fmla="*/ 19 w 47"/>
                <a:gd name="T5" fmla="*/ 29 h 30"/>
                <a:gd name="T6" fmla="*/ 45 w 47"/>
                <a:gd name="T7" fmla="*/ 8 h 30"/>
                <a:gd name="T8" fmla="*/ 45 w 47"/>
                <a:gd name="T9" fmla="*/ 2 h 30"/>
                <a:gd name="T10" fmla="*/ 40 w 47"/>
                <a:gd name="T11" fmla="*/ 2 h 30"/>
                <a:gd name="T12" fmla="*/ 17 w 47"/>
                <a:gd name="T13" fmla="*/ 21 h 30"/>
                <a:gd name="T14" fmla="*/ 7 w 47"/>
                <a:gd name="T15" fmla="*/ 11 h 30"/>
                <a:gd name="T16" fmla="*/ 1 w 47"/>
                <a:gd name="T17" fmla="*/ 11 h 30"/>
                <a:gd name="T18" fmla="*/ 1 w 47"/>
                <a:gd name="T19"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0">
                  <a:moveTo>
                    <a:pt x="1" y="16"/>
                  </a:moveTo>
                  <a:cubicBezTo>
                    <a:pt x="14" y="29"/>
                    <a:pt x="14" y="29"/>
                    <a:pt x="14" y="29"/>
                  </a:cubicBezTo>
                  <a:cubicBezTo>
                    <a:pt x="15" y="30"/>
                    <a:pt x="17" y="30"/>
                    <a:pt x="19" y="29"/>
                  </a:cubicBezTo>
                  <a:cubicBezTo>
                    <a:pt x="45" y="8"/>
                    <a:pt x="45" y="8"/>
                    <a:pt x="45" y="8"/>
                  </a:cubicBezTo>
                  <a:cubicBezTo>
                    <a:pt x="47" y="7"/>
                    <a:pt x="47" y="4"/>
                    <a:pt x="45" y="2"/>
                  </a:cubicBezTo>
                  <a:cubicBezTo>
                    <a:pt x="44" y="1"/>
                    <a:pt x="42" y="0"/>
                    <a:pt x="40" y="2"/>
                  </a:cubicBezTo>
                  <a:cubicBezTo>
                    <a:pt x="17" y="21"/>
                    <a:pt x="17" y="21"/>
                    <a:pt x="17" y="21"/>
                  </a:cubicBezTo>
                  <a:cubicBezTo>
                    <a:pt x="7" y="11"/>
                    <a:pt x="7" y="11"/>
                    <a:pt x="7" y="11"/>
                  </a:cubicBezTo>
                  <a:cubicBezTo>
                    <a:pt x="5" y="9"/>
                    <a:pt x="3" y="9"/>
                    <a:pt x="1" y="11"/>
                  </a:cubicBezTo>
                  <a:cubicBezTo>
                    <a:pt x="0" y="12"/>
                    <a:pt x="0" y="15"/>
                    <a:pt x="1" y="1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05" name="Freeform 135"/>
            <p:cNvSpPr>
              <a:spLocks/>
            </p:cNvSpPr>
            <p:nvPr/>
          </p:nvSpPr>
          <p:spPr bwMode="auto">
            <a:xfrm>
              <a:off x="4901406" y="3426449"/>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0" y="0"/>
                    <a:pt x="1" y="0"/>
                  </a:cubicBezTo>
                  <a:close/>
                </a:path>
              </a:pathLst>
            </a:custGeom>
            <a:solidFill>
              <a:srgbClr val="FD4A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17" name="Freeform 147"/>
            <p:cNvSpPr>
              <a:spLocks/>
            </p:cNvSpPr>
            <p:nvPr/>
          </p:nvSpPr>
          <p:spPr bwMode="auto">
            <a:xfrm>
              <a:off x="7249318" y="4126537"/>
              <a:ext cx="98425" cy="100012"/>
            </a:xfrm>
            <a:custGeom>
              <a:avLst/>
              <a:gdLst>
                <a:gd name="T0" fmla="*/ 34 w 69"/>
                <a:gd name="T1" fmla="*/ 0 h 69"/>
                <a:gd name="T2" fmla="*/ 0 w 69"/>
                <a:gd name="T3" fmla="*/ 35 h 69"/>
                <a:gd name="T4" fmla="*/ 34 w 69"/>
                <a:gd name="T5" fmla="*/ 69 h 69"/>
                <a:gd name="T6" fmla="*/ 69 w 69"/>
                <a:gd name="T7" fmla="*/ 35 h 69"/>
                <a:gd name="T8" fmla="*/ 34 w 69"/>
                <a:gd name="T9" fmla="*/ 0 h 69"/>
              </a:gdLst>
              <a:ahLst/>
              <a:cxnLst>
                <a:cxn ang="0">
                  <a:pos x="T0" y="T1"/>
                </a:cxn>
                <a:cxn ang="0">
                  <a:pos x="T2" y="T3"/>
                </a:cxn>
                <a:cxn ang="0">
                  <a:pos x="T4" y="T5"/>
                </a:cxn>
                <a:cxn ang="0">
                  <a:pos x="T6" y="T7"/>
                </a:cxn>
                <a:cxn ang="0">
                  <a:pos x="T8" y="T9"/>
                </a:cxn>
              </a:cxnLst>
              <a:rect l="0" t="0" r="r" b="b"/>
              <a:pathLst>
                <a:path w="69" h="69">
                  <a:moveTo>
                    <a:pt x="34" y="0"/>
                  </a:moveTo>
                  <a:cubicBezTo>
                    <a:pt x="34" y="0"/>
                    <a:pt x="34" y="35"/>
                    <a:pt x="0" y="35"/>
                  </a:cubicBezTo>
                  <a:cubicBezTo>
                    <a:pt x="34" y="35"/>
                    <a:pt x="34" y="69"/>
                    <a:pt x="34" y="69"/>
                  </a:cubicBezTo>
                  <a:cubicBezTo>
                    <a:pt x="34" y="69"/>
                    <a:pt x="34" y="35"/>
                    <a:pt x="69" y="35"/>
                  </a:cubicBezTo>
                  <a:cubicBezTo>
                    <a:pt x="34" y="35"/>
                    <a:pt x="34" y="0"/>
                    <a:pt x="34"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sp>
          <p:nvSpPr>
            <p:cNvPr id="121" name="Freeform 151"/>
            <p:cNvSpPr>
              <a:spLocks noEditPoints="1"/>
            </p:cNvSpPr>
            <p:nvPr/>
          </p:nvSpPr>
          <p:spPr bwMode="auto">
            <a:xfrm>
              <a:off x="5644356" y="2145337"/>
              <a:ext cx="174625" cy="173037"/>
            </a:xfrm>
            <a:custGeom>
              <a:avLst/>
              <a:gdLst>
                <a:gd name="T0" fmla="*/ 24 w 121"/>
                <a:gd name="T1" fmla="*/ 120 h 120"/>
                <a:gd name="T2" fmla="*/ 24 w 121"/>
                <a:gd name="T3" fmla="*/ 120 h 120"/>
                <a:gd name="T4" fmla="*/ 24 w 121"/>
                <a:gd name="T5" fmla="*/ 120 h 120"/>
                <a:gd name="T6" fmla="*/ 24 w 121"/>
                <a:gd name="T7" fmla="*/ 120 h 120"/>
                <a:gd name="T8" fmla="*/ 24 w 121"/>
                <a:gd name="T9" fmla="*/ 119 h 120"/>
                <a:gd name="T10" fmla="*/ 24 w 121"/>
                <a:gd name="T11" fmla="*/ 119 h 120"/>
                <a:gd name="T12" fmla="*/ 24 w 121"/>
                <a:gd name="T13" fmla="*/ 119 h 120"/>
                <a:gd name="T14" fmla="*/ 24 w 121"/>
                <a:gd name="T15" fmla="*/ 119 h 120"/>
                <a:gd name="T16" fmla="*/ 24 w 121"/>
                <a:gd name="T17" fmla="*/ 119 h 120"/>
                <a:gd name="T18" fmla="*/ 24 w 121"/>
                <a:gd name="T19" fmla="*/ 119 h 120"/>
                <a:gd name="T20" fmla="*/ 24 w 121"/>
                <a:gd name="T21" fmla="*/ 119 h 120"/>
                <a:gd name="T22" fmla="*/ 24 w 121"/>
                <a:gd name="T23" fmla="*/ 119 h 120"/>
                <a:gd name="T24" fmla="*/ 24 w 121"/>
                <a:gd name="T25" fmla="*/ 119 h 120"/>
                <a:gd name="T26" fmla="*/ 24 w 121"/>
                <a:gd name="T27" fmla="*/ 118 h 120"/>
                <a:gd name="T28" fmla="*/ 24 w 121"/>
                <a:gd name="T29" fmla="*/ 118 h 120"/>
                <a:gd name="T30" fmla="*/ 24 w 121"/>
                <a:gd name="T31" fmla="*/ 118 h 120"/>
                <a:gd name="T32" fmla="*/ 24 w 121"/>
                <a:gd name="T33" fmla="*/ 118 h 120"/>
                <a:gd name="T34" fmla="*/ 24 w 121"/>
                <a:gd name="T35" fmla="*/ 118 h 120"/>
                <a:gd name="T36" fmla="*/ 24 w 121"/>
                <a:gd name="T37" fmla="*/ 118 h 120"/>
                <a:gd name="T38" fmla="*/ 24 w 121"/>
                <a:gd name="T39" fmla="*/ 118 h 120"/>
                <a:gd name="T40" fmla="*/ 24 w 121"/>
                <a:gd name="T41" fmla="*/ 118 h 120"/>
                <a:gd name="T42" fmla="*/ 24 w 121"/>
                <a:gd name="T43" fmla="*/ 117 h 120"/>
                <a:gd name="T44" fmla="*/ 24 w 121"/>
                <a:gd name="T45" fmla="*/ 117 h 120"/>
                <a:gd name="T46" fmla="*/ 24 w 121"/>
                <a:gd name="T47" fmla="*/ 117 h 120"/>
                <a:gd name="T48" fmla="*/ 24 w 121"/>
                <a:gd name="T49" fmla="*/ 117 h 120"/>
                <a:gd name="T50" fmla="*/ 24 w 121"/>
                <a:gd name="T51" fmla="*/ 117 h 120"/>
                <a:gd name="T52" fmla="*/ 24 w 121"/>
                <a:gd name="T53" fmla="*/ 117 h 120"/>
                <a:gd name="T54" fmla="*/ 24 w 121"/>
                <a:gd name="T55" fmla="*/ 116 h 120"/>
                <a:gd name="T56" fmla="*/ 24 w 121"/>
                <a:gd name="T57" fmla="*/ 116 h 120"/>
                <a:gd name="T58" fmla="*/ 24 w 121"/>
                <a:gd name="T59" fmla="*/ 116 h 120"/>
                <a:gd name="T60" fmla="*/ 20 w 121"/>
                <a:gd name="T61" fmla="*/ 94 h 120"/>
                <a:gd name="T62" fmla="*/ 20 w 121"/>
                <a:gd name="T63" fmla="*/ 93 h 120"/>
                <a:gd name="T64" fmla="*/ 20 w 121"/>
                <a:gd name="T65" fmla="*/ 93 h 120"/>
                <a:gd name="T66" fmla="*/ 20 w 121"/>
                <a:gd name="T67" fmla="*/ 93 h 120"/>
                <a:gd name="T68" fmla="*/ 20 w 121"/>
                <a:gd name="T69" fmla="*/ 93 h 120"/>
                <a:gd name="T70" fmla="*/ 20 w 121"/>
                <a:gd name="T71" fmla="*/ 93 h 120"/>
                <a:gd name="T72" fmla="*/ 20 w 121"/>
                <a:gd name="T73" fmla="*/ 93 h 120"/>
                <a:gd name="T74" fmla="*/ 19 w 121"/>
                <a:gd name="T75" fmla="*/ 93 h 120"/>
                <a:gd name="T76" fmla="*/ 19 w 121"/>
                <a:gd name="T77" fmla="*/ 93 h 120"/>
                <a:gd name="T78" fmla="*/ 19 w 121"/>
                <a:gd name="T79" fmla="*/ 93 h 120"/>
                <a:gd name="T80" fmla="*/ 0 w 121"/>
                <a:gd name="T81" fmla="*/ 55 h 120"/>
                <a:gd name="T82" fmla="*/ 121 w 121"/>
                <a:gd name="T83" fmla="*/ 0 h 120"/>
                <a:gd name="T84" fmla="*/ 121 w 121"/>
                <a:gd name="T85" fmla="*/ 0 h 120"/>
                <a:gd name="T86" fmla="*/ 121 w 121"/>
                <a:gd name="T87" fmla="*/ 0 h 120"/>
                <a:gd name="T88" fmla="*/ 121 w 121"/>
                <a:gd name="T89" fmla="*/ 0 h 120"/>
                <a:gd name="T90" fmla="*/ 121 w 121"/>
                <a:gd name="T91" fmla="*/ 0 h 120"/>
                <a:gd name="T92" fmla="*/ 121 w 121"/>
                <a:gd name="T93" fmla="*/ 0 h 120"/>
                <a:gd name="T94" fmla="*/ 121 w 121"/>
                <a:gd name="T95" fmla="*/ 0 h 120"/>
                <a:gd name="T96" fmla="*/ 121 w 121"/>
                <a:gd name="T97" fmla="*/ 0 h 120"/>
                <a:gd name="T98" fmla="*/ 121 w 121"/>
                <a:gd name="T9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 h="120">
                  <a:moveTo>
                    <a:pt x="24" y="120"/>
                  </a:moveTo>
                  <a:cubicBezTo>
                    <a:pt x="24" y="120"/>
                    <a:pt x="24" y="120"/>
                    <a:pt x="24" y="120"/>
                  </a:cubicBezTo>
                  <a:cubicBezTo>
                    <a:pt x="24" y="120"/>
                    <a:pt x="24" y="120"/>
                    <a:pt x="24" y="120"/>
                  </a:cubicBezTo>
                  <a:moveTo>
                    <a:pt x="24" y="120"/>
                  </a:moveTo>
                  <a:cubicBezTo>
                    <a:pt x="24" y="120"/>
                    <a:pt x="24" y="120"/>
                    <a:pt x="24" y="120"/>
                  </a:cubicBezTo>
                  <a:cubicBezTo>
                    <a:pt x="24" y="120"/>
                    <a:pt x="24" y="120"/>
                    <a:pt x="24" y="120"/>
                  </a:cubicBezTo>
                  <a:moveTo>
                    <a:pt x="24" y="120"/>
                  </a:moveTo>
                  <a:cubicBezTo>
                    <a:pt x="24" y="120"/>
                    <a:pt x="24" y="120"/>
                    <a:pt x="24" y="120"/>
                  </a:cubicBezTo>
                  <a:cubicBezTo>
                    <a:pt x="24" y="120"/>
                    <a:pt x="24" y="120"/>
                    <a:pt x="24" y="120"/>
                  </a:cubicBezTo>
                  <a:moveTo>
                    <a:pt x="24" y="119"/>
                  </a:moveTo>
                  <a:cubicBezTo>
                    <a:pt x="24" y="119"/>
                    <a:pt x="24" y="119"/>
                    <a:pt x="24" y="119"/>
                  </a:cubicBezTo>
                  <a:cubicBezTo>
                    <a:pt x="24" y="119"/>
                    <a:pt x="24" y="119"/>
                    <a:pt x="24" y="119"/>
                  </a:cubicBezTo>
                  <a:moveTo>
                    <a:pt x="24" y="119"/>
                  </a:moveTo>
                  <a:cubicBezTo>
                    <a:pt x="24" y="119"/>
                    <a:pt x="24" y="119"/>
                    <a:pt x="24" y="119"/>
                  </a:cubicBezTo>
                  <a:cubicBezTo>
                    <a:pt x="24" y="119"/>
                    <a:pt x="24" y="119"/>
                    <a:pt x="24" y="119"/>
                  </a:cubicBezTo>
                  <a:moveTo>
                    <a:pt x="24" y="119"/>
                  </a:moveTo>
                  <a:cubicBezTo>
                    <a:pt x="24" y="119"/>
                    <a:pt x="24" y="119"/>
                    <a:pt x="24" y="119"/>
                  </a:cubicBezTo>
                  <a:cubicBezTo>
                    <a:pt x="24" y="119"/>
                    <a:pt x="24" y="119"/>
                    <a:pt x="24" y="119"/>
                  </a:cubicBezTo>
                  <a:moveTo>
                    <a:pt x="24" y="119"/>
                  </a:moveTo>
                  <a:cubicBezTo>
                    <a:pt x="24" y="119"/>
                    <a:pt x="24" y="119"/>
                    <a:pt x="24" y="119"/>
                  </a:cubicBezTo>
                  <a:cubicBezTo>
                    <a:pt x="24" y="119"/>
                    <a:pt x="24" y="119"/>
                    <a:pt x="24" y="119"/>
                  </a:cubicBezTo>
                  <a:moveTo>
                    <a:pt x="24" y="119"/>
                  </a:moveTo>
                  <a:cubicBezTo>
                    <a:pt x="24" y="119"/>
                    <a:pt x="24" y="119"/>
                    <a:pt x="24" y="119"/>
                  </a:cubicBezTo>
                  <a:cubicBezTo>
                    <a:pt x="24" y="119"/>
                    <a:pt x="24" y="119"/>
                    <a:pt x="24" y="119"/>
                  </a:cubicBezTo>
                  <a:moveTo>
                    <a:pt x="24" y="118"/>
                  </a:moveTo>
                  <a:cubicBezTo>
                    <a:pt x="24" y="118"/>
                    <a:pt x="24" y="119"/>
                    <a:pt x="24" y="119"/>
                  </a:cubicBezTo>
                  <a:cubicBezTo>
                    <a:pt x="24" y="119"/>
                    <a:pt x="24" y="118"/>
                    <a:pt x="24" y="118"/>
                  </a:cubicBezTo>
                  <a:moveTo>
                    <a:pt x="24" y="118"/>
                  </a:moveTo>
                  <a:cubicBezTo>
                    <a:pt x="24" y="118"/>
                    <a:pt x="24" y="118"/>
                    <a:pt x="24" y="118"/>
                  </a:cubicBezTo>
                  <a:cubicBezTo>
                    <a:pt x="24" y="118"/>
                    <a:pt x="24" y="118"/>
                    <a:pt x="24" y="118"/>
                  </a:cubicBezTo>
                  <a:moveTo>
                    <a:pt x="24" y="118"/>
                  </a:moveTo>
                  <a:cubicBezTo>
                    <a:pt x="24" y="118"/>
                    <a:pt x="24" y="118"/>
                    <a:pt x="24" y="118"/>
                  </a:cubicBezTo>
                  <a:cubicBezTo>
                    <a:pt x="24" y="118"/>
                    <a:pt x="24" y="118"/>
                    <a:pt x="24" y="118"/>
                  </a:cubicBezTo>
                  <a:moveTo>
                    <a:pt x="24" y="118"/>
                  </a:moveTo>
                  <a:cubicBezTo>
                    <a:pt x="24" y="118"/>
                    <a:pt x="24" y="118"/>
                    <a:pt x="24" y="118"/>
                  </a:cubicBezTo>
                  <a:cubicBezTo>
                    <a:pt x="24" y="118"/>
                    <a:pt x="24" y="118"/>
                    <a:pt x="24" y="118"/>
                  </a:cubicBezTo>
                  <a:moveTo>
                    <a:pt x="24" y="118"/>
                  </a:moveTo>
                  <a:cubicBezTo>
                    <a:pt x="24" y="118"/>
                    <a:pt x="24" y="118"/>
                    <a:pt x="24" y="118"/>
                  </a:cubicBezTo>
                  <a:cubicBezTo>
                    <a:pt x="24" y="118"/>
                    <a:pt x="24" y="118"/>
                    <a:pt x="24" y="118"/>
                  </a:cubicBezTo>
                  <a:moveTo>
                    <a:pt x="24" y="118"/>
                  </a:moveTo>
                  <a:cubicBezTo>
                    <a:pt x="24" y="118"/>
                    <a:pt x="24" y="118"/>
                    <a:pt x="24" y="118"/>
                  </a:cubicBezTo>
                  <a:cubicBezTo>
                    <a:pt x="24" y="118"/>
                    <a:pt x="24" y="118"/>
                    <a:pt x="24" y="118"/>
                  </a:cubicBezTo>
                  <a:moveTo>
                    <a:pt x="24" y="117"/>
                  </a:moveTo>
                  <a:cubicBezTo>
                    <a:pt x="24" y="117"/>
                    <a:pt x="24" y="117"/>
                    <a:pt x="24" y="117"/>
                  </a:cubicBezTo>
                  <a:cubicBezTo>
                    <a:pt x="24" y="117"/>
                    <a:pt x="24" y="117"/>
                    <a:pt x="24" y="117"/>
                  </a:cubicBezTo>
                  <a:moveTo>
                    <a:pt x="24" y="117"/>
                  </a:moveTo>
                  <a:cubicBezTo>
                    <a:pt x="24" y="117"/>
                    <a:pt x="24" y="117"/>
                    <a:pt x="24" y="117"/>
                  </a:cubicBezTo>
                  <a:cubicBezTo>
                    <a:pt x="24" y="117"/>
                    <a:pt x="24" y="117"/>
                    <a:pt x="24" y="117"/>
                  </a:cubicBezTo>
                  <a:moveTo>
                    <a:pt x="24" y="117"/>
                  </a:moveTo>
                  <a:cubicBezTo>
                    <a:pt x="24" y="117"/>
                    <a:pt x="24" y="117"/>
                    <a:pt x="24" y="117"/>
                  </a:cubicBezTo>
                  <a:cubicBezTo>
                    <a:pt x="24" y="117"/>
                    <a:pt x="24" y="117"/>
                    <a:pt x="24" y="117"/>
                  </a:cubicBezTo>
                  <a:moveTo>
                    <a:pt x="24" y="117"/>
                  </a:moveTo>
                  <a:cubicBezTo>
                    <a:pt x="24" y="117"/>
                    <a:pt x="24" y="117"/>
                    <a:pt x="24" y="117"/>
                  </a:cubicBezTo>
                  <a:cubicBezTo>
                    <a:pt x="24" y="117"/>
                    <a:pt x="24" y="117"/>
                    <a:pt x="24" y="117"/>
                  </a:cubicBezTo>
                  <a:moveTo>
                    <a:pt x="24" y="116"/>
                  </a:moveTo>
                  <a:cubicBezTo>
                    <a:pt x="24" y="116"/>
                    <a:pt x="24" y="116"/>
                    <a:pt x="24" y="116"/>
                  </a:cubicBezTo>
                  <a:cubicBezTo>
                    <a:pt x="24" y="116"/>
                    <a:pt x="24" y="116"/>
                    <a:pt x="24" y="116"/>
                  </a:cubicBezTo>
                  <a:moveTo>
                    <a:pt x="24" y="116"/>
                  </a:moveTo>
                  <a:cubicBezTo>
                    <a:pt x="24" y="116"/>
                    <a:pt x="24" y="116"/>
                    <a:pt x="24" y="116"/>
                  </a:cubicBezTo>
                  <a:cubicBezTo>
                    <a:pt x="24" y="116"/>
                    <a:pt x="24" y="116"/>
                    <a:pt x="24" y="116"/>
                  </a:cubicBezTo>
                  <a:moveTo>
                    <a:pt x="20" y="94"/>
                  </a:moveTo>
                  <a:cubicBezTo>
                    <a:pt x="20" y="94"/>
                    <a:pt x="20" y="94"/>
                    <a:pt x="20" y="94"/>
                  </a:cubicBezTo>
                  <a:cubicBezTo>
                    <a:pt x="20" y="94"/>
                    <a:pt x="20" y="94"/>
                    <a:pt x="20" y="94"/>
                  </a:cubicBezTo>
                  <a:moveTo>
                    <a:pt x="20" y="93"/>
                  </a:moveTo>
                  <a:cubicBezTo>
                    <a:pt x="20" y="93"/>
                    <a:pt x="20" y="93"/>
                    <a:pt x="20" y="93"/>
                  </a:cubicBezTo>
                  <a:cubicBezTo>
                    <a:pt x="20" y="93"/>
                    <a:pt x="20" y="93"/>
                    <a:pt x="20" y="93"/>
                  </a:cubicBezTo>
                  <a:moveTo>
                    <a:pt x="20" y="93"/>
                  </a:moveTo>
                  <a:cubicBezTo>
                    <a:pt x="20" y="93"/>
                    <a:pt x="20" y="93"/>
                    <a:pt x="20" y="93"/>
                  </a:cubicBezTo>
                  <a:cubicBezTo>
                    <a:pt x="20" y="93"/>
                    <a:pt x="20" y="93"/>
                    <a:pt x="20" y="93"/>
                  </a:cubicBezTo>
                  <a:moveTo>
                    <a:pt x="20" y="93"/>
                  </a:moveTo>
                  <a:cubicBezTo>
                    <a:pt x="20" y="93"/>
                    <a:pt x="20" y="93"/>
                    <a:pt x="20" y="93"/>
                  </a:cubicBezTo>
                  <a:cubicBezTo>
                    <a:pt x="20" y="93"/>
                    <a:pt x="20" y="93"/>
                    <a:pt x="20" y="93"/>
                  </a:cubicBezTo>
                  <a:moveTo>
                    <a:pt x="20" y="93"/>
                  </a:moveTo>
                  <a:cubicBezTo>
                    <a:pt x="20" y="93"/>
                    <a:pt x="20" y="93"/>
                    <a:pt x="20" y="93"/>
                  </a:cubicBezTo>
                  <a:cubicBezTo>
                    <a:pt x="20" y="93"/>
                    <a:pt x="20" y="93"/>
                    <a:pt x="20" y="93"/>
                  </a:cubicBezTo>
                  <a:moveTo>
                    <a:pt x="19" y="93"/>
                  </a:moveTo>
                  <a:cubicBezTo>
                    <a:pt x="20" y="93"/>
                    <a:pt x="20" y="93"/>
                    <a:pt x="20" y="93"/>
                  </a:cubicBezTo>
                  <a:cubicBezTo>
                    <a:pt x="20" y="93"/>
                    <a:pt x="20" y="93"/>
                    <a:pt x="19" y="93"/>
                  </a:cubicBezTo>
                  <a:moveTo>
                    <a:pt x="0" y="55"/>
                  </a:moveTo>
                  <a:cubicBezTo>
                    <a:pt x="7" y="65"/>
                    <a:pt x="15" y="78"/>
                    <a:pt x="19" y="93"/>
                  </a:cubicBezTo>
                  <a:cubicBezTo>
                    <a:pt x="15" y="78"/>
                    <a:pt x="7" y="65"/>
                    <a:pt x="0" y="55"/>
                  </a:cubicBezTo>
                  <a:cubicBezTo>
                    <a:pt x="0" y="55"/>
                    <a:pt x="0" y="55"/>
                    <a:pt x="0" y="55"/>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path>
              </a:pathLst>
            </a:custGeom>
            <a:solidFill>
              <a:srgbClr val="8BC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Roboto Light"/>
              </a:endParaRPr>
            </a:p>
          </p:txBody>
        </p:sp>
      </p:grpSp>
      <p:sp>
        <p:nvSpPr>
          <p:cNvPr id="2" name="矩形 1"/>
          <p:cNvSpPr/>
          <p:nvPr/>
        </p:nvSpPr>
        <p:spPr>
          <a:xfrm>
            <a:off x="853438" y="1000309"/>
            <a:ext cx="1210588" cy="499624"/>
          </a:xfrm>
          <a:prstGeom prst="rect">
            <a:avLst/>
          </a:prstGeom>
        </p:spPr>
        <p:txBody>
          <a:bodyPr wrap="none">
            <a:spAutoFit/>
          </a:bodyPr>
          <a:lstStyle/>
          <a:p>
            <a:pPr>
              <a:lnSpc>
                <a:spcPct val="150000"/>
              </a:lnSpc>
            </a:pPr>
            <a:r>
              <a:rPr kumimoji="1" lang="zh-CN" altLang="en-US" sz="2000" b="1" dirty="0">
                <a:solidFill>
                  <a:schemeClr val="accent4">
                    <a:lumMod val="50000"/>
                  </a:schemeClr>
                </a:solidFill>
                <a:latin typeface="微软雅黑" panose="020B0503020204020204" pitchFamily="34" charset="-122"/>
                <a:ea typeface="微软雅黑" panose="020B0503020204020204" pitchFamily="34" charset="-122"/>
              </a:rPr>
              <a:t>产品背景</a:t>
            </a:r>
            <a:endParaRPr kumimoji="1" lang="en-US" altLang="zh-CN" sz="2000" b="1"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21423" y="1505043"/>
            <a:ext cx="7924053" cy="1015663"/>
          </a:xfrm>
          <a:prstGeom prst="rect">
            <a:avLst/>
          </a:prstGeom>
        </p:spPr>
        <p:txBody>
          <a:bodyPr wrap="square">
            <a:spAutoFit/>
          </a:bodyPr>
          <a:lstStyle/>
          <a:p>
            <a:r>
              <a:rPr kumimoji="1"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担保基金</a:t>
            </a:r>
            <a:r>
              <a:rPr kumimoji="1"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kumimoji="1"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是上海市规模最大、实力最强的政策性担保机构，</a:t>
            </a:r>
            <a:r>
              <a:rPr kumimoji="1" lang="zh-CN" altLang="en-US" sz="2000" dirty="0">
                <a:solidFill>
                  <a:schemeClr val="bg2">
                    <a:lumMod val="50000"/>
                  </a:schemeClr>
                </a:solidFill>
                <a:latin typeface="微软雅黑" panose="020B0503020204020204" pitchFamily="34" charset="-122"/>
                <a:ea typeface="微软雅黑" panose="020B0503020204020204" pitchFamily="34" charset="-122"/>
              </a:rPr>
              <a:t>担保基金</a:t>
            </a:r>
            <a:r>
              <a:rPr lang="zh-CN" altLang="en-US" sz="2000" b="1" dirty="0">
                <a:solidFill>
                  <a:srgbClr val="AB0521"/>
                </a:solidFill>
                <a:latin typeface="微软雅黑" panose="020B0503020204020204" pitchFamily="34" charset="-122"/>
                <a:ea typeface="微软雅黑" panose="020B0503020204020204" pitchFamily="34" charset="-122"/>
              </a:rPr>
              <a:t>体现政策性导向，为符合国家和本市政策导向的中小微企业提供融资担保服务，与银行共担中小微企业贷款风险</a:t>
            </a:r>
            <a:endParaRPr lang="en-US" altLang="zh-CN" sz="2000" b="1" dirty="0">
              <a:solidFill>
                <a:srgbClr val="AB0521"/>
              </a:solidFill>
              <a:latin typeface="微软雅黑" panose="020B0503020204020204" pitchFamily="34" charset="-122"/>
              <a:ea typeface="微软雅黑" panose="020B0503020204020204" pitchFamily="34" charset="-122"/>
            </a:endParaRPr>
          </a:p>
        </p:txBody>
      </p:sp>
      <p:sp>
        <p:nvSpPr>
          <p:cNvPr id="107" name="矩形 1"/>
          <p:cNvSpPr/>
          <p:nvPr/>
        </p:nvSpPr>
        <p:spPr>
          <a:xfrm>
            <a:off x="853438" y="2605640"/>
            <a:ext cx="2236510" cy="499624"/>
          </a:xfrm>
          <a:prstGeom prst="rect">
            <a:avLst/>
          </a:prstGeom>
        </p:spPr>
        <p:txBody>
          <a:bodyPr wrap="none">
            <a:spAutoFit/>
          </a:bodyPr>
          <a:lstStyle/>
          <a:p>
            <a:pPr>
              <a:lnSpc>
                <a:spcPct val="150000"/>
              </a:lnSpc>
            </a:pPr>
            <a:r>
              <a:rPr kumimoji="1" lang="zh-CN" altLang="en-US" sz="2000" b="1" dirty="0">
                <a:solidFill>
                  <a:schemeClr val="accent4">
                    <a:lumMod val="50000"/>
                  </a:schemeClr>
                </a:solidFill>
                <a:latin typeface="微软雅黑" panose="020B0503020204020204" pitchFamily="34" charset="-122"/>
                <a:ea typeface="微软雅黑" panose="020B0503020204020204" pitchFamily="34" charset="-122"/>
              </a:rPr>
              <a:t>担保基金担保对象</a:t>
            </a:r>
            <a:endParaRPr kumimoji="1" lang="en-US" altLang="zh-CN" sz="2000" b="1"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878666" y="3075556"/>
            <a:ext cx="8176524" cy="3269613"/>
          </a:xfrm>
          <a:prstGeom prst="rect">
            <a:avLst/>
          </a:prstGeom>
          <a:noFill/>
          <a:ln w="19050">
            <a:noFill/>
          </a:ln>
        </p:spPr>
        <p:txBody>
          <a:bodyPr wrap="square" rtlCol="0">
            <a:spAutoFit/>
          </a:bodyPr>
          <a:lstStyle/>
          <a:p>
            <a:pPr marL="342900" indent="-342900">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获国家创新基金项目、</a:t>
            </a:r>
            <a:r>
              <a:rPr lang="zh-CN" altLang="en-US" sz="2000" b="1" dirty="0">
                <a:solidFill>
                  <a:srgbClr val="AB0521"/>
                </a:solidFill>
                <a:latin typeface="微软雅黑" panose="020B0503020204020204" pitchFamily="34" charset="-122"/>
                <a:ea typeface="微软雅黑" panose="020B0503020204020204" pitchFamily="34" charset="-122"/>
              </a:rPr>
              <a:t>上海市科委认定的上海市创新型企业</a:t>
            </a:r>
            <a:r>
              <a:rPr lang="zh-CN" altLang="en-US" sz="2000" dirty="0">
                <a:latin typeface="微软雅黑" panose="020B0503020204020204" pitchFamily="34" charset="-122"/>
                <a:ea typeface="微软雅黑" panose="020B0503020204020204" pitchFamily="34" charset="-122"/>
              </a:rPr>
              <a:t>、上海市高新技术企业及上海市高新技术成果转化项目认定企业等称号的</a:t>
            </a:r>
            <a:r>
              <a:rPr lang="zh-CN" altLang="en-US" sz="2000" dirty="0" smtClean="0">
                <a:latin typeface="微软雅黑" panose="020B0503020204020204" pitchFamily="34" charset="-122"/>
                <a:ea typeface="微软雅黑" panose="020B0503020204020204" pitchFamily="34" charset="-122"/>
              </a:rPr>
              <a:t>企业</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上海市经济和信息化委员会认定的</a:t>
            </a:r>
            <a:r>
              <a:rPr lang="zh-CN" altLang="en-US" sz="2000"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AB0521"/>
                </a:solidFill>
                <a:latin typeface="微软雅黑" panose="020B0503020204020204" pitchFamily="34" charset="-122"/>
                <a:ea typeface="微软雅黑" panose="020B0503020204020204" pitchFamily="34" charset="-122"/>
              </a:rPr>
              <a:t>专精特新”</a:t>
            </a:r>
            <a:r>
              <a:rPr lang="zh-CN" altLang="en-US" sz="2000" dirty="0" smtClean="0">
                <a:latin typeface="微软雅黑" panose="020B0503020204020204" pitchFamily="34" charset="-122"/>
                <a:ea typeface="微软雅黑" panose="020B0503020204020204" pitchFamily="34" charset="-122"/>
              </a:rPr>
              <a:t>企业</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全国</a:t>
            </a:r>
            <a:r>
              <a:rPr lang="zh-CN" altLang="en-US" sz="2000" b="1" dirty="0">
                <a:solidFill>
                  <a:srgbClr val="AB0521"/>
                </a:solidFill>
                <a:latin typeface="微软雅黑" panose="020B0503020204020204" pitchFamily="34" charset="-122"/>
                <a:ea typeface="微软雅黑" panose="020B0503020204020204" pitchFamily="34" charset="-122"/>
              </a:rPr>
              <a:t>新三板</a:t>
            </a:r>
            <a:r>
              <a:rPr lang="zh-CN" altLang="en-US" sz="2000" dirty="0">
                <a:latin typeface="微软雅黑" panose="020B0503020204020204" pitchFamily="34" charset="-122"/>
                <a:ea typeface="微软雅黑" panose="020B0503020204020204" pitchFamily="34" charset="-122"/>
              </a:rPr>
              <a:t>挂牌和拟挂牌企业；上海股权托管交易中心</a:t>
            </a:r>
            <a:r>
              <a:rPr lang="en-US" altLang="zh-CN" sz="2000" b="1" dirty="0">
                <a:solidFill>
                  <a:srgbClr val="AB0521"/>
                </a:solidFill>
                <a:latin typeface="微软雅黑" panose="020B0503020204020204" pitchFamily="34" charset="-122"/>
                <a:ea typeface="微软雅黑" panose="020B0503020204020204" pitchFamily="34" charset="-122"/>
              </a:rPr>
              <a:t>E</a:t>
            </a:r>
            <a:r>
              <a:rPr lang="zh-CN" altLang="en-US" sz="2000" b="1" dirty="0">
                <a:solidFill>
                  <a:srgbClr val="AB0521"/>
                </a:solidFill>
                <a:latin typeface="微软雅黑" panose="020B0503020204020204" pitchFamily="34" charset="-122"/>
                <a:ea typeface="微软雅黑" panose="020B0503020204020204" pitchFamily="34" charset="-122"/>
              </a:rPr>
              <a:t>版挂牌和科技创新版挂牌</a:t>
            </a:r>
            <a:r>
              <a:rPr lang="zh-CN" altLang="en-US" sz="2000" dirty="0" smtClean="0">
                <a:latin typeface="微软雅黑" panose="020B0503020204020204" pitchFamily="34" charset="-122"/>
                <a:ea typeface="微软雅黑" panose="020B0503020204020204" pitchFamily="34" charset="-122"/>
              </a:rPr>
              <a:t>企业</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2000" dirty="0">
                <a:latin typeface="微软雅黑" panose="020B0503020204020204" pitchFamily="34" charset="-122"/>
                <a:ea typeface="微软雅黑" panose="020B0503020204020204" pitchFamily="34" charset="-122"/>
              </a:rPr>
              <a:t>国家</a:t>
            </a:r>
            <a:r>
              <a:rPr lang="zh-CN" altLang="en-US" sz="2000" b="1" dirty="0">
                <a:solidFill>
                  <a:srgbClr val="AB0521"/>
                </a:solidFill>
                <a:latin typeface="微软雅黑" panose="020B0503020204020204" pitchFamily="34" charset="-122"/>
                <a:ea typeface="微软雅黑" panose="020B0503020204020204" pitchFamily="34" charset="-122"/>
              </a:rPr>
              <a:t>重点扶持</a:t>
            </a:r>
            <a:r>
              <a:rPr lang="zh-CN" altLang="en-US" sz="2000" dirty="0">
                <a:latin typeface="微软雅黑" panose="020B0503020204020204" pitchFamily="34" charset="-122"/>
                <a:ea typeface="微软雅黑" panose="020B0503020204020204" pitchFamily="34" charset="-122"/>
              </a:rPr>
              <a:t>的节能环保、生物</a:t>
            </a:r>
            <a:r>
              <a:rPr lang="zh-CN" altLang="en-US" sz="2000" dirty="0" smtClean="0">
                <a:latin typeface="微软雅黑" panose="020B0503020204020204" pitchFamily="34" charset="-122"/>
                <a:ea typeface="微软雅黑" panose="020B0503020204020204" pitchFamily="34" charset="-122"/>
              </a:rPr>
              <a:t>产业等</a:t>
            </a:r>
            <a:r>
              <a:rPr lang="zh-CN" altLang="en-US" sz="2000" dirty="0">
                <a:latin typeface="微软雅黑" panose="020B0503020204020204" pitchFamily="34" charset="-122"/>
                <a:ea typeface="微软雅黑" panose="020B0503020204020204" pitchFamily="34" charset="-122"/>
              </a:rPr>
              <a:t>七大战略新兴行业及关系国计民生的教育、医疗健康等行业的企业</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0591614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766" y="2"/>
            <a:ext cx="9159766" cy="538479"/>
          </a:xfrm>
          <a:prstGeom prst="rect">
            <a:avLst/>
          </a:prstGeom>
          <a:gradFill flip="none" rotWithShape="1">
            <a:gsLst>
              <a:gs pos="0">
                <a:schemeClr val="bg1">
                  <a:lumMod val="50000"/>
                </a:schemeClr>
              </a:gs>
              <a:gs pos="26000">
                <a:schemeClr val="dk1">
                  <a:tint val="37000"/>
                  <a:satMod val="300000"/>
                </a:schemeClr>
              </a:gs>
              <a:gs pos="100000">
                <a:schemeClr val="dk1">
                  <a:tint val="15000"/>
                  <a:satMod val="350000"/>
                </a:schemeClr>
              </a:gs>
            </a:gsLst>
            <a:lin ang="10800000" scaled="1"/>
            <a:tileRect/>
          </a:gradFill>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latin typeface="微软雅黑" panose="020B0503020204020204" pitchFamily="34" charset="-122"/>
              <a:ea typeface="微软雅黑" panose="020B0503020204020204" pitchFamily="34" charset="-122"/>
            </a:endParaRPr>
          </a:p>
        </p:txBody>
      </p:sp>
      <p:sp>
        <p:nvSpPr>
          <p:cNvPr id="68" name="AutoShape 34"/>
          <p:cNvSpPr>
            <a:spLocks noChangeArrowheads="1"/>
          </p:cNvSpPr>
          <p:nvPr/>
        </p:nvSpPr>
        <p:spPr bwMode="auto">
          <a:xfrm>
            <a:off x="183198" y="142398"/>
            <a:ext cx="792162" cy="792163"/>
          </a:xfrm>
          <a:prstGeom prst="diamond">
            <a:avLst/>
          </a:prstGeom>
          <a:solidFill>
            <a:srgbClr val="C00000"/>
          </a:solidFill>
          <a:ln>
            <a:noFill/>
          </a:ln>
          <a:effectLst>
            <a:outerShdw sy="50000" rotWithShape="0">
              <a:srgbClr val="808080">
                <a:alpha val="50000"/>
              </a:srgbClr>
            </a:outerShdw>
          </a:effectLst>
          <a:extLst/>
        </p:spPr>
        <p:txBody>
          <a:bodyPr wrap="none" anchor="ctr"/>
          <a:lstStyle>
            <a:lvl1pPr eaLnBrk="0" hangingPunct="0">
              <a:spcBef>
                <a:spcPct val="20000"/>
              </a:spcBef>
              <a:defRPr>
                <a:solidFill>
                  <a:srgbClr val="5F5F5F"/>
                </a:solidFill>
                <a:latin typeface="华文细黑" pitchFamily="2" charset="-122"/>
                <a:ea typeface="华文细黑" pitchFamily="2" charset="-122"/>
              </a:defRPr>
            </a:lvl1pPr>
            <a:lvl2pPr marL="742950" indent="-285750" eaLnBrk="0" hangingPunct="0">
              <a:spcBef>
                <a:spcPct val="20000"/>
              </a:spcBef>
              <a:buChar char="–"/>
              <a:defRPr>
                <a:solidFill>
                  <a:srgbClr val="5F5F5F"/>
                </a:solidFill>
                <a:latin typeface="华文细黑" pitchFamily="2" charset="-122"/>
                <a:ea typeface="华文细黑" pitchFamily="2" charset="-122"/>
              </a:defRPr>
            </a:lvl2pPr>
            <a:lvl3pPr marL="1143000" indent="-228600" eaLnBrk="0" hangingPunct="0">
              <a:spcBef>
                <a:spcPct val="20000"/>
              </a:spcBef>
              <a:buChar char="•"/>
              <a:defRPr>
                <a:solidFill>
                  <a:srgbClr val="5F5F5F"/>
                </a:solidFill>
                <a:latin typeface="华文细黑" pitchFamily="2" charset="-122"/>
                <a:ea typeface="华文细黑" pitchFamily="2" charset="-122"/>
              </a:defRPr>
            </a:lvl3pPr>
            <a:lvl4pPr marL="1600200" indent="-228600" eaLnBrk="0" hangingPunct="0">
              <a:spcBef>
                <a:spcPct val="20000"/>
              </a:spcBef>
              <a:buChar char="–"/>
              <a:defRPr>
                <a:solidFill>
                  <a:srgbClr val="5F5F5F"/>
                </a:solidFill>
                <a:latin typeface="华文细黑" pitchFamily="2" charset="-122"/>
                <a:ea typeface="华文细黑" pitchFamily="2" charset="-122"/>
              </a:defRPr>
            </a:lvl4pPr>
            <a:lvl5pPr marL="2057400" indent="-228600" eaLnBrk="0" hangingPunct="0">
              <a:spcBef>
                <a:spcPct val="20000"/>
              </a:spcBef>
              <a:buChar char="»"/>
              <a:defRPr>
                <a:solidFill>
                  <a:srgbClr val="5F5F5F"/>
                </a:solidFill>
                <a:latin typeface="华文细黑" pitchFamily="2" charset="-122"/>
                <a:ea typeface="华文细黑" pitchFamily="2" charset="-122"/>
              </a:defRPr>
            </a:lvl5pPr>
            <a:lvl6pPr marL="25146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6pPr>
            <a:lvl7pPr marL="29718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7pPr>
            <a:lvl8pPr marL="34290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8pPr>
            <a:lvl9pPr marL="38862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9pPr>
          </a:lstStyle>
          <a:p>
            <a:pPr algn="ctr">
              <a:spcBef>
                <a:spcPct val="0"/>
              </a:spcBef>
            </a:pPr>
            <a:r>
              <a:rPr lang="en-US" altLang="zh-CN" sz="2000" b="1" dirty="0">
                <a:solidFill>
                  <a:schemeClr val="bg1"/>
                </a:solidFill>
                <a:latin typeface="微软雅黑" panose="020B0503020204020204" pitchFamily="34" charset="-122"/>
                <a:ea typeface="微软雅黑" panose="020B0503020204020204" pitchFamily="34" charset="-122"/>
              </a:rPr>
              <a:t>01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53438" y="482737"/>
            <a:ext cx="5174597" cy="461665"/>
          </a:xfrm>
          <a:prstGeom prst="rect">
            <a:avLst/>
          </a:prstGeom>
          <a:noFill/>
        </p:spPr>
        <p:txBody>
          <a:bodyPr wrap="square" rtlCol="0">
            <a:spAutoFit/>
          </a:bodyPr>
          <a:lstStyle/>
          <a:p>
            <a:r>
              <a:rPr kumimoji="1" lang="zh-CN" altLang="en-US" sz="24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上海中小微企业政策性融资担保基金</a:t>
            </a:r>
            <a:endParaRPr kumimoji="1" lang="zh-CN" altLang="en-US" sz="2400" b="1" i="0"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nvSpPr>
        <p:spPr>
          <a:xfrm>
            <a:off x="583529" y="1209211"/>
            <a:ext cx="2624436" cy="499624"/>
          </a:xfrm>
          <a:prstGeom prst="rect">
            <a:avLst/>
          </a:prstGeom>
        </p:spPr>
        <p:txBody>
          <a:bodyPr wrap="none">
            <a:spAutoFit/>
          </a:bodyPr>
          <a:lstStyle/>
          <a:p>
            <a:pPr>
              <a:lnSpc>
                <a:spcPct val="150000"/>
              </a:lnSpc>
            </a:pPr>
            <a:r>
              <a:rPr kumimoji="1" lang="zh-CN" altLang="en-US" sz="2000" b="1" dirty="0">
                <a:solidFill>
                  <a:schemeClr val="accent4">
                    <a:lumMod val="50000"/>
                  </a:schemeClr>
                </a:solidFill>
                <a:latin typeface="微软雅黑" panose="020B0503020204020204" pitchFamily="34" charset="-122"/>
                <a:ea typeface="微软雅黑" panose="020B0503020204020204" pitchFamily="34" charset="-122"/>
              </a:rPr>
              <a:t>担保费率 </a:t>
            </a:r>
            <a:r>
              <a:rPr kumimoji="1" lang="en-US" altLang="zh-CN" sz="2000" b="1" dirty="0">
                <a:solidFill>
                  <a:schemeClr val="accent4">
                    <a:lumMod val="50000"/>
                  </a:schemeClr>
                </a:solidFill>
                <a:latin typeface="微软雅黑" panose="020B0503020204020204" pitchFamily="34" charset="-122"/>
                <a:ea typeface="微软雅黑" panose="020B0503020204020204" pitchFamily="34" charset="-122"/>
              </a:rPr>
              <a:t>&amp; </a:t>
            </a:r>
            <a:r>
              <a:rPr kumimoji="1" lang="zh-CN" altLang="en-US" sz="2000" b="1" dirty="0">
                <a:solidFill>
                  <a:schemeClr val="accent4">
                    <a:lumMod val="50000"/>
                  </a:schemeClr>
                </a:solidFill>
                <a:latin typeface="微软雅黑" panose="020B0503020204020204" pitchFamily="34" charset="-122"/>
                <a:ea typeface="微软雅黑" panose="020B0503020204020204" pitchFamily="34" charset="-122"/>
              </a:rPr>
              <a:t>业务类型</a:t>
            </a:r>
            <a:endParaRPr kumimoji="1" lang="en-US" altLang="zh-CN" sz="2000" b="1" dirty="0">
              <a:solidFill>
                <a:schemeClr val="accent4">
                  <a:lumMod val="50000"/>
                </a:schemeClr>
              </a:solidFill>
              <a:latin typeface="微软雅黑" panose="020B0503020204020204" pitchFamily="34" charset="-122"/>
              <a:ea typeface="微软雅黑" panose="020B0503020204020204" pitchFamily="34" charset="-122"/>
            </a:endParaRPr>
          </a:p>
        </p:txBody>
      </p:sp>
      <p:graphicFrame>
        <p:nvGraphicFramePr>
          <p:cNvPr id="14" name="表格 13"/>
          <p:cNvGraphicFramePr>
            <a:graphicFrameLocks noGrp="1"/>
          </p:cNvGraphicFramePr>
          <p:nvPr>
            <p:extLst>
              <p:ext uri="{D42A27DB-BD31-4B8C-83A1-F6EECF244321}">
                <p14:modId xmlns:p14="http://schemas.microsoft.com/office/powerpoint/2010/main" val="999421169"/>
              </p:ext>
            </p:extLst>
          </p:nvPr>
        </p:nvGraphicFramePr>
        <p:xfrm>
          <a:off x="579279" y="2142558"/>
          <a:ext cx="4749863" cy="3885375"/>
        </p:xfrm>
        <a:graphic>
          <a:graphicData uri="http://schemas.openxmlformats.org/drawingml/2006/table">
            <a:tbl>
              <a:tblPr firstRow="1" bandRow="1">
                <a:tableStyleId>{F5AB1C69-6EDB-4FF4-983F-18BD219EF322}</a:tableStyleId>
              </a:tblPr>
              <a:tblGrid>
                <a:gridCol w="2345411">
                  <a:extLst>
                    <a:ext uri="{9D8B030D-6E8A-4147-A177-3AD203B41FA5}">
                      <a16:colId xmlns:a16="http://schemas.microsoft.com/office/drawing/2014/main" xmlns="" val="20000"/>
                    </a:ext>
                  </a:extLst>
                </a:gridCol>
                <a:gridCol w="761485">
                  <a:extLst>
                    <a:ext uri="{9D8B030D-6E8A-4147-A177-3AD203B41FA5}">
                      <a16:colId xmlns:a16="http://schemas.microsoft.com/office/drawing/2014/main" xmlns="" val="20001"/>
                    </a:ext>
                  </a:extLst>
                </a:gridCol>
                <a:gridCol w="910156">
                  <a:extLst>
                    <a:ext uri="{9D8B030D-6E8A-4147-A177-3AD203B41FA5}">
                      <a16:colId xmlns:a16="http://schemas.microsoft.com/office/drawing/2014/main" xmlns="" val="20002"/>
                    </a:ext>
                  </a:extLst>
                </a:gridCol>
                <a:gridCol w="732811">
                  <a:extLst>
                    <a:ext uri="{9D8B030D-6E8A-4147-A177-3AD203B41FA5}">
                      <a16:colId xmlns:a16="http://schemas.microsoft.com/office/drawing/2014/main" xmlns="" val="20003"/>
                    </a:ext>
                  </a:extLst>
                </a:gridCol>
              </a:tblGrid>
              <a:tr h="795801">
                <a:tc>
                  <a:txBody>
                    <a:bodyPr/>
                    <a:lstStyle/>
                    <a:p>
                      <a:pPr algn="ctr"/>
                      <a:r>
                        <a:rPr lang="zh-CN" altLang="en-US" sz="1500" dirty="0">
                          <a:latin typeface="微软雅黑" panose="020B0503020204020204" pitchFamily="34" charset="-122"/>
                          <a:ea typeface="微软雅黑" panose="020B0503020204020204" pitchFamily="34" charset="-122"/>
                        </a:rPr>
                        <a:t>担保金额</a:t>
                      </a:r>
                    </a:p>
                  </a:txBody>
                  <a:tcPr>
                    <a:solidFill>
                      <a:srgbClr val="AB0521"/>
                    </a:solidFill>
                  </a:tcPr>
                </a:tc>
                <a:tc>
                  <a:txBody>
                    <a:bodyPr/>
                    <a:lstStyle/>
                    <a:p>
                      <a:pPr algn="ctr"/>
                      <a:r>
                        <a:rPr lang="zh-CN" altLang="en-US" sz="1500" dirty="0">
                          <a:latin typeface="微软雅黑" panose="020B0503020204020204" pitchFamily="34" charset="-122"/>
                          <a:ea typeface="微软雅黑" panose="020B0503020204020204" pitchFamily="34" charset="-122"/>
                        </a:rPr>
                        <a:t>重点支持类</a:t>
                      </a:r>
                    </a:p>
                  </a:txBody>
                  <a:tcPr>
                    <a:solidFill>
                      <a:srgbClr val="AB0521"/>
                    </a:solidFill>
                  </a:tcPr>
                </a:tc>
                <a:tc>
                  <a:txBody>
                    <a:bodyPr/>
                    <a:lstStyle/>
                    <a:p>
                      <a:pPr algn="ctr"/>
                      <a:r>
                        <a:rPr lang="zh-CN" altLang="en-US" sz="1500" dirty="0">
                          <a:latin typeface="微软雅黑" panose="020B0503020204020204" pitchFamily="34" charset="-122"/>
                          <a:ea typeface="微软雅黑" panose="020B0503020204020204" pitchFamily="34" charset="-122"/>
                        </a:rPr>
                        <a:t>非重点支持类</a:t>
                      </a:r>
                    </a:p>
                  </a:txBody>
                  <a:tcPr>
                    <a:solidFill>
                      <a:srgbClr val="AB0521"/>
                    </a:solidFill>
                  </a:tcPr>
                </a:tc>
                <a:tc>
                  <a:txBody>
                    <a:bodyPr/>
                    <a:lstStyle/>
                    <a:p>
                      <a:pPr algn="ctr"/>
                      <a:r>
                        <a:rPr lang="zh-CN" altLang="en-US" sz="1500" dirty="0">
                          <a:latin typeface="微软雅黑" panose="020B0503020204020204" pitchFamily="34" charset="-122"/>
                          <a:ea typeface="微软雅黑" panose="020B0503020204020204" pitchFamily="34" charset="-122"/>
                        </a:rPr>
                        <a:t>批量担保</a:t>
                      </a:r>
                    </a:p>
                  </a:txBody>
                  <a:tcPr>
                    <a:solidFill>
                      <a:srgbClr val="AB0521"/>
                    </a:solidFill>
                  </a:tcPr>
                </a:tc>
                <a:extLst>
                  <a:ext uri="{0D108BD9-81ED-4DB2-BD59-A6C34878D82A}">
                    <a16:rowId xmlns:a16="http://schemas.microsoft.com/office/drawing/2014/main" xmlns="" val="10000"/>
                  </a:ext>
                </a:extLst>
              </a:tr>
              <a:tr h="468118">
                <a:tc>
                  <a:txBody>
                    <a:bodyPr/>
                    <a:lstStyle/>
                    <a:p>
                      <a:pPr algn="just">
                        <a:spcAft>
                          <a:spcPts val="0"/>
                        </a:spcAft>
                      </a:pPr>
                      <a:r>
                        <a:rPr lang="en-US" sz="1600" dirty="0">
                          <a:effectLst/>
                          <a:latin typeface="微软雅黑" panose="020B0503020204020204" pitchFamily="34" charset="-122"/>
                          <a:ea typeface="微软雅黑" panose="020B0503020204020204" pitchFamily="34" charset="-122"/>
                          <a:cs typeface="Bernard MT Condensed" charset="0"/>
                        </a:rPr>
                        <a:t>300</a:t>
                      </a:r>
                      <a:r>
                        <a:rPr lang="zh-CN" sz="1600" dirty="0">
                          <a:effectLst/>
                          <a:latin typeface="微软雅黑" panose="020B0503020204020204" pitchFamily="34" charset="-122"/>
                          <a:ea typeface="微软雅黑" panose="020B0503020204020204" pitchFamily="34" charset="-122"/>
                          <a:cs typeface="Bernard MT Condensed" charset="0"/>
                        </a:rPr>
                        <a:t>万元（含）以下</a:t>
                      </a:r>
                    </a:p>
                  </a:txBody>
                  <a:tcPr marL="68580" marR="68580" marT="0" marB="0" anchor="ctr"/>
                </a:tc>
                <a:tc>
                  <a:txBody>
                    <a:bodyPr/>
                    <a:lstStyle/>
                    <a:p>
                      <a:pPr algn="ctr">
                        <a:spcAft>
                          <a:spcPts val="0"/>
                        </a:spcAft>
                      </a:pPr>
                      <a:r>
                        <a:rPr lang="en-US" sz="1600" dirty="0">
                          <a:effectLst/>
                          <a:latin typeface="微软雅黑" panose="020B0503020204020204" pitchFamily="34" charset="-122"/>
                          <a:ea typeface="微软雅黑" panose="020B0503020204020204" pitchFamily="34" charset="-122"/>
                          <a:cs typeface="Bernard MT Condensed" charset="0"/>
                        </a:rPr>
                        <a:t>0.5%</a:t>
                      </a:r>
                      <a:endParaRPr lang="zh-CN" sz="1600" dirty="0">
                        <a:effectLst/>
                        <a:latin typeface="微软雅黑" panose="020B0503020204020204" pitchFamily="34" charset="-122"/>
                        <a:ea typeface="微软雅黑" panose="020B0503020204020204" pitchFamily="34" charset="-122"/>
                        <a:cs typeface="Bernard MT Condensed" charset="0"/>
                      </a:endParaRPr>
                    </a:p>
                  </a:txBody>
                  <a:tcPr marL="68580" marR="68580" marT="0" marB="0" anchor="ctr"/>
                </a:tc>
                <a:tc>
                  <a:txBody>
                    <a:bodyPr/>
                    <a:lstStyle/>
                    <a:p>
                      <a:pPr algn="ctr">
                        <a:spcAft>
                          <a:spcPts val="0"/>
                        </a:spcAft>
                      </a:pPr>
                      <a:r>
                        <a:rPr lang="en-US" sz="1600" dirty="0">
                          <a:effectLst/>
                          <a:latin typeface="微软雅黑" panose="020B0503020204020204" pitchFamily="34" charset="-122"/>
                          <a:ea typeface="微软雅黑" panose="020B0503020204020204" pitchFamily="34" charset="-122"/>
                          <a:cs typeface="Bernard MT Condensed" charset="0"/>
                        </a:rPr>
                        <a:t>0.8%</a:t>
                      </a:r>
                      <a:endParaRPr lang="zh-CN" sz="1600" dirty="0">
                        <a:effectLst/>
                        <a:latin typeface="微软雅黑" panose="020B0503020204020204" pitchFamily="34" charset="-122"/>
                        <a:ea typeface="微软雅黑" panose="020B0503020204020204" pitchFamily="34" charset="-122"/>
                        <a:cs typeface="Bernard MT Condensed" charset="0"/>
                      </a:endParaRPr>
                    </a:p>
                  </a:txBody>
                  <a:tcPr marL="68580" marR="68580" marT="0" marB="0" anchor="ctr"/>
                </a:tc>
                <a:tc>
                  <a:txBody>
                    <a:bodyPr/>
                    <a:lstStyle/>
                    <a:p>
                      <a:pPr algn="ctr"/>
                      <a:r>
                        <a:rPr lang="en-US" altLang="zh-CN" sz="1600" dirty="0">
                          <a:latin typeface="微软雅黑" panose="020B0503020204020204" pitchFamily="34" charset="-122"/>
                          <a:ea typeface="微软雅黑" panose="020B0503020204020204" pitchFamily="34" charset="-122"/>
                          <a:cs typeface="Bernard MT Condensed" charset="0"/>
                        </a:rPr>
                        <a:t>0.5%</a:t>
                      </a:r>
                      <a:endParaRPr lang="zh-CN" altLang="en-US" sz="1600" dirty="0">
                        <a:latin typeface="微软雅黑" panose="020B0503020204020204" pitchFamily="34" charset="-122"/>
                        <a:ea typeface="微软雅黑" panose="020B0503020204020204" pitchFamily="34" charset="-122"/>
                        <a:cs typeface="Bernard MT Condensed" charset="0"/>
                      </a:endParaRPr>
                    </a:p>
                  </a:txBody>
                  <a:tcPr anchor="ctr"/>
                </a:tc>
                <a:extLst>
                  <a:ext uri="{0D108BD9-81ED-4DB2-BD59-A6C34878D82A}">
                    <a16:rowId xmlns:a16="http://schemas.microsoft.com/office/drawing/2014/main" xmlns="" val="10001"/>
                  </a:ext>
                </a:extLst>
              </a:tr>
              <a:tr h="655364">
                <a:tc>
                  <a:txBody>
                    <a:bodyPr/>
                    <a:lstStyle/>
                    <a:p>
                      <a:pPr algn="just">
                        <a:spcAft>
                          <a:spcPts val="0"/>
                        </a:spcAft>
                      </a:pPr>
                      <a:r>
                        <a:rPr lang="en-US" sz="1600" dirty="0">
                          <a:effectLst/>
                          <a:latin typeface="微软雅黑" panose="020B0503020204020204" pitchFamily="34" charset="-122"/>
                          <a:ea typeface="微软雅黑" panose="020B0503020204020204" pitchFamily="34" charset="-122"/>
                          <a:cs typeface="Bernard MT Condensed" charset="0"/>
                        </a:rPr>
                        <a:t>300</a:t>
                      </a:r>
                      <a:r>
                        <a:rPr lang="zh-CN" sz="1600" dirty="0">
                          <a:effectLst/>
                          <a:latin typeface="微软雅黑" panose="020B0503020204020204" pitchFamily="34" charset="-122"/>
                          <a:ea typeface="微软雅黑" panose="020B0503020204020204" pitchFamily="34" charset="-122"/>
                          <a:cs typeface="Bernard MT Condensed" charset="0"/>
                        </a:rPr>
                        <a:t>万元</a:t>
                      </a:r>
                      <a:r>
                        <a:rPr lang="en-US" sz="1600" dirty="0">
                          <a:effectLst/>
                          <a:latin typeface="微软雅黑" panose="020B0503020204020204" pitchFamily="34" charset="-122"/>
                          <a:ea typeface="微软雅黑" panose="020B0503020204020204" pitchFamily="34" charset="-122"/>
                          <a:cs typeface="Bernard MT Condensed" charset="0"/>
                        </a:rPr>
                        <a:t>~500</a:t>
                      </a:r>
                      <a:r>
                        <a:rPr lang="zh-CN" sz="1600" dirty="0">
                          <a:effectLst/>
                          <a:latin typeface="微软雅黑" panose="020B0503020204020204" pitchFamily="34" charset="-122"/>
                          <a:ea typeface="微软雅黑" panose="020B0503020204020204" pitchFamily="34" charset="-122"/>
                          <a:cs typeface="Bernard MT Condensed" charset="0"/>
                        </a:rPr>
                        <a:t>万元（含）</a:t>
                      </a:r>
                    </a:p>
                  </a:txBody>
                  <a:tcPr marL="68580" marR="68580" marT="0" marB="0" anchor="ctr"/>
                </a:tc>
                <a:tc>
                  <a:txBody>
                    <a:bodyPr/>
                    <a:lstStyle/>
                    <a:p>
                      <a:pPr algn="ctr">
                        <a:spcAft>
                          <a:spcPts val="0"/>
                        </a:spcAft>
                      </a:pPr>
                      <a:r>
                        <a:rPr lang="en-US" sz="1600" dirty="0">
                          <a:effectLst/>
                          <a:latin typeface="微软雅黑" panose="020B0503020204020204" pitchFamily="34" charset="-122"/>
                          <a:ea typeface="微软雅黑" panose="020B0503020204020204" pitchFamily="34" charset="-122"/>
                          <a:cs typeface="Bernard MT Condensed" charset="0"/>
                        </a:rPr>
                        <a:t>0.8%</a:t>
                      </a:r>
                      <a:endParaRPr lang="zh-CN" sz="1600" dirty="0">
                        <a:effectLst/>
                        <a:latin typeface="微软雅黑" panose="020B0503020204020204" pitchFamily="34" charset="-122"/>
                        <a:ea typeface="微软雅黑" panose="020B0503020204020204" pitchFamily="34" charset="-122"/>
                        <a:cs typeface="Bernard MT Condensed" charset="0"/>
                      </a:endParaRPr>
                    </a:p>
                  </a:txBody>
                  <a:tcPr marL="68580" marR="68580" marT="0" marB="0" anchor="ctr"/>
                </a:tc>
                <a:tc>
                  <a:txBody>
                    <a:bodyPr/>
                    <a:lstStyle/>
                    <a:p>
                      <a:pPr algn="ctr">
                        <a:spcAft>
                          <a:spcPts val="0"/>
                        </a:spcAft>
                      </a:pPr>
                      <a:r>
                        <a:rPr lang="en-US" sz="1600" dirty="0">
                          <a:effectLst/>
                          <a:latin typeface="微软雅黑" panose="020B0503020204020204" pitchFamily="34" charset="-122"/>
                          <a:ea typeface="微软雅黑" panose="020B0503020204020204" pitchFamily="34" charset="-122"/>
                          <a:cs typeface="Bernard MT Condensed" charset="0"/>
                        </a:rPr>
                        <a:t>1.0%</a:t>
                      </a:r>
                      <a:endParaRPr lang="zh-CN" sz="1600" dirty="0">
                        <a:effectLst/>
                        <a:latin typeface="微软雅黑" panose="020B0503020204020204" pitchFamily="34" charset="-122"/>
                        <a:ea typeface="微软雅黑" panose="020B0503020204020204" pitchFamily="34" charset="-122"/>
                        <a:cs typeface="Bernard MT Condensed" charset="0"/>
                      </a:endParaRPr>
                    </a:p>
                  </a:txBody>
                  <a:tcPr marL="68580" marR="68580" marT="0" marB="0" anchor="ctr"/>
                </a:tc>
                <a:tc>
                  <a:txBody>
                    <a:bodyPr/>
                    <a:lstStyle/>
                    <a:p>
                      <a:pPr algn="ctr"/>
                      <a:r>
                        <a:rPr lang="zh-CN" altLang="en-US" sz="1600" dirty="0">
                          <a:latin typeface="微软雅黑" panose="020B0503020204020204" pitchFamily="34" charset="-122"/>
                          <a:ea typeface="微软雅黑" panose="020B0503020204020204" pitchFamily="34" charset="-122"/>
                          <a:cs typeface="Bernard MT Condensed" charset="0"/>
                        </a:rPr>
                        <a:t>－</a:t>
                      </a:r>
                    </a:p>
                  </a:txBody>
                  <a:tcPr anchor="ctr"/>
                </a:tc>
                <a:extLst>
                  <a:ext uri="{0D108BD9-81ED-4DB2-BD59-A6C34878D82A}">
                    <a16:rowId xmlns:a16="http://schemas.microsoft.com/office/drawing/2014/main" xmlns="" val="10002"/>
                  </a:ext>
                </a:extLst>
              </a:tr>
              <a:tr h="655364">
                <a:tc>
                  <a:txBody>
                    <a:bodyPr/>
                    <a:lstStyle/>
                    <a:p>
                      <a:pPr algn="just">
                        <a:spcAft>
                          <a:spcPts val="0"/>
                        </a:spcAft>
                      </a:pPr>
                      <a:r>
                        <a:rPr lang="en-US" sz="1600" dirty="0">
                          <a:effectLst/>
                          <a:latin typeface="微软雅黑" panose="020B0503020204020204" pitchFamily="34" charset="-122"/>
                          <a:ea typeface="微软雅黑" panose="020B0503020204020204" pitchFamily="34" charset="-122"/>
                          <a:cs typeface="Bernard MT Condensed" charset="0"/>
                        </a:rPr>
                        <a:t>500</a:t>
                      </a:r>
                      <a:r>
                        <a:rPr lang="zh-CN" sz="1600" dirty="0">
                          <a:effectLst/>
                          <a:latin typeface="微软雅黑" panose="020B0503020204020204" pitchFamily="34" charset="-122"/>
                          <a:ea typeface="微软雅黑" panose="020B0503020204020204" pitchFamily="34" charset="-122"/>
                          <a:cs typeface="Bernard MT Condensed" charset="0"/>
                        </a:rPr>
                        <a:t>万元</a:t>
                      </a:r>
                      <a:r>
                        <a:rPr lang="en-US" sz="1600" dirty="0">
                          <a:effectLst/>
                          <a:latin typeface="微软雅黑" panose="020B0503020204020204" pitchFamily="34" charset="-122"/>
                          <a:ea typeface="微软雅黑" panose="020B0503020204020204" pitchFamily="34" charset="-122"/>
                          <a:cs typeface="Bernard MT Condensed" charset="0"/>
                        </a:rPr>
                        <a:t>~1000</a:t>
                      </a:r>
                      <a:r>
                        <a:rPr lang="zh-CN" sz="1600" dirty="0">
                          <a:effectLst/>
                          <a:latin typeface="微软雅黑" panose="020B0503020204020204" pitchFamily="34" charset="-122"/>
                          <a:ea typeface="微软雅黑" panose="020B0503020204020204" pitchFamily="34" charset="-122"/>
                          <a:cs typeface="Bernard MT Condensed" charset="0"/>
                        </a:rPr>
                        <a:t>万元（含）</a:t>
                      </a:r>
                    </a:p>
                  </a:txBody>
                  <a:tcPr marL="68580" marR="68580" marT="0" marB="0" anchor="ctr"/>
                </a:tc>
                <a:tc>
                  <a:txBody>
                    <a:bodyPr/>
                    <a:lstStyle/>
                    <a:p>
                      <a:pPr algn="ctr">
                        <a:spcAft>
                          <a:spcPts val="0"/>
                        </a:spcAft>
                      </a:pPr>
                      <a:r>
                        <a:rPr lang="en-US" sz="1600">
                          <a:effectLst/>
                          <a:latin typeface="微软雅黑" panose="020B0503020204020204" pitchFamily="34" charset="-122"/>
                          <a:ea typeface="微软雅黑" panose="020B0503020204020204" pitchFamily="34" charset="-122"/>
                          <a:cs typeface="Bernard MT Condensed" charset="0"/>
                        </a:rPr>
                        <a:t>1.0%</a:t>
                      </a:r>
                      <a:endParaRPr lang="zh-CN" sz="1600">
                        <a:effectLst/>
                        <a:latin typeface="微软雅黑" panose="020B0503020204020204" pitchFamily="34" charset="-122"/>
                        <a:ea typeface="微软雅黑" panose="020B0503020204020204" pitchFamily="34" charset="-122"/>
                        <a:cs typeface="Bernard MT Condensed" charset="0"/>
                      </a:endParaRPr>
                    </a:p>
                  </a:txBody>
                  <a:tcPr marL="68580" marR="68580" marT="0" marB="0" anchor="ctr"/>
                </a:tc>
                <a:tc>
                  <a:txBody>
                    <a:bodyPr/>
                    <a:lstStyle/>
                    <a:p>
                      <a:pPr algn="ctr">
                        <a:spcAft>
                          <a:spcPts val="0"/>
                        </a:spcAft>
                      </a:pPr>
                      <a:r>
                        <a:rPr lang="en-US" sz="1600" dirty="0">
                          <a:effectLst/>
                          <a:latin typeface="微软雅黑" panose="020B0503020204020204" pitchFamily="34" charset="-122"/>
                          <a:ea typeface="微软雅黑" panose="020B0503020204020204" pitchFamily="34" charset="-122"/>
                          <a:cs typeface="Bernard MT Condensed" charset="0"/>
                        </a:rPr>
                        <a:t>1.5%</a:t>
                      </a:r>
                      <a:endParaRPr lang="zh-CN" sz="1600" dirty="0">
                        <a:effectLst/>
                        <a:latin typeface="微软雅黑" panose="020B0503020204020204" pitchFamily="34" charset="-122"/>
                        <a:ea typeface="微软雅黑" panose="020B0503020204020204" pitchFamily="34" charset="-122"/>
                        <a:cs typeface="Bernard MT Condensed" charset="0"/>
                      </a:endParaRPr>
                    </a:p>
                  </a:txBody>
                  <a:tcPr marL="68580" marR="68580" marT="0" marB="0" anchor="ctr"/>
                </a:tc>
                <a:tc>
                  <a:txBody>
                    <a:bodyPr/>
                    <a:lstStyle/>
                    <a:p>
                      <a:pPr algn="ctr"/>
                      <a:r>
                        <a:rPr lang="zh-CN" altLang="en-US" sz="1600" dirty="0">
                          <a:latin typeface="微软雅黑" panose="020B0503020204020204" pitchFamily="34" charset="-122"/>
                          <a:ea typeface="微软雅黑" panose="020B0503020204020204" pitchFamily="34" charset="-122"/>
                          <a:cs typeface="Bernard MT Condensed" charset="0"/>
                        </a:rPr>
                        <a:t>－</a:t>
                      </a:r>
                    </a:p>
                  </a:txBody>
                  <a:tcPr anchor="ctr"/>
                </a:tc>
                <a:extLst>
                  <a:ext uri="{0D108BD9-81ED-4DB2-BD59-A6C34878D82A}">
                    <a16:rowId xmlns:a16="http://schemas.microsoft.com/office/drawing/2014/main" xmlns="" val="10003"/>
                  </a:ext>
                </a:extLst>
              </a:tr>
              <a:tr h="655364">
                <a:tc>
                  <a:txBody>
                    <a:bodyPr/>
                    <a:lstStyle/>
                    <a:p>
                      <a:pPr algn="just">
                        <a:spcAft>
                          <a:spcPts val="0"/>
                        </a:spcAft>
                      </a:pPr>
                      <a:r>
                        <a:rPr lang="en-US" sz="1600" dirty="0">
                          <a:effectLst/>
                          <a:latin typeface="微软雅黑" panose="020B0503020204020204" pitchFamily="34" charset="-122"/>
                          <a:ea typeface="微软雅黑" panose="020B0503020204020204" pitchFamily="34" charset="-122"/>
                          <a:cs typeface="Bernard MT Condensed" charset="0"/>
                        </a:rPr>
                        <a:t>1000</a:t>
                      </a:r>
                      <a:r>
                        <a:rPr lang="zh-CN" sz="1600" dirty="0">
                          <a:effectLst/>
                          <a:latin typeface="微软雅黑" panose="020B0503020204020204" pitchFamily="34" charset="-122"/>
                          <a:ea typeface="微软雅黑" panose="020B0503020204020204" pitchFamily="34" charset="-122"/>
                          <a:cs typeface="Bernard MT Condensed" charset="0"/>
                        </a:rPr>
                        <a:t>万元</a:t>
                      </a:r>
                      <a:r>
                        <a:rPr lang="en-US" sz="1600" dirty="0">
                          <a:effectLst/>
                          <a:latin typeface="微软雅黑" panose="020B0503020204020204" pitchFamily="34" charset="-122"/>
                          <a:ea typeface="微软雅黑" panose="020B0503020204020204" pitchFamily="34" charset="-122"/>
                          <a:cs typeface="Bernard MT Condensed" charset="0"/>
                        </a:rPr>
                        <a:t>~1500</a:t>
                      </a:r>
                      <a:r>
                        <a:rPr lang="zh-CN" sz="1600" dirty="0">
                          <a:effectLst/>
                          <a:latin typeface="微软雅黑" panose="020B0503020204020204" pitchFamily="34" charset="-122"/>
                          <a:ea typeface="微软雅黑" panose="020B0503020204020204" pitchFamily="34" charset="-122"/>
                          <a:cs typeface="Bernard MT Condensed" charset="0"/>
                        </a:rPr>
                        <a:t>万元（含）</a:t>
                      </a:r>
                    </a:p>
                  </a:txBody>
                  <a:tcPr marL="68580" marR="68580" marT="0" marB="0" anchor="ctr"/>
                </a:tc>
                <a:tc>
                  <a:txBody>
                    <a:bodyPr/>
                    <a:lstStyle/>
                    <a:p>
                      <a:pPr algn="ctr">
                        <a:spcAft>
                          <a:spcPts val="0"/>
                        </a:spcAft>
                      </a:pPr>
                      <a:r>
                        <a:rPr lang="en-US" sz="1600">
                          <a:effectLst/>
                          <a:latin typeface="微软雅黑" panose="020B0503020204020204" pitchFamily="34" charset="-122"/>
                          <a:ea typeface="微软雅黑" panose="020B0503020204020204" pitchFamily="34" charset="-122"/>
                          <a:cs typeface="Bernard MT Condensed" charset="0"/>
                        </a:rPr>
                        <a:t>1.2%</a:t>
                      </a:r>
                      <a:endParaRPr lang="zh-CN" sz="1600">
                        <a:effectLst/>
                        <a:latin typeface="微软雅黑" panose="020B0503020204020204" pitchFamily="34" charset="-122"/>
                        <a:ea typeface="微软雅黑" panose="020B0503020204020204" pitchFamily="34" charset="-122"/>
                        <a:cs typeface="Bernard MT Condensed" charset="0"/>
                      </a:endParaRPr>
                    </a:p>
                  </a:txBody>
                  <a:tcPr marL="68580" marR="68580" marT="0" marB="0" anchor="ctr"/>
                </a:tc>
                <a:tc>
                  <a:txBody>
                    <a:bodyPr/>
                    <a:lstStyle/>
                    <a:p>
                      <a:pPr algn="ctr"/>
                      <a:r>
                        <a:rPr lang="zh-CN" altLang="en-US" sz="1600" dirty="0">
                          <a:latin typeface="微软雅黑" panose="020B0503020204020204" pitchFamily="34" charset="-122"/>
                          <a:ea typeface="微软雅黑" panose="020B0503020204020204" pitchFamily="34" charset="-122"/>
                          <a:cs typeface="Bernard MT Condensed" charset="0"/>
                        </a:rPr>
                        <a:t>－</a:t>
                      </a: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cs typeface="Bernard MT Condensed" charset="0"/>
                        </a:rPr>
                        <a:t>－</a:t>
                      </a:r>
                    </a:p>
                  </a:txBody>
                  <a:tcPr anchor="ctr"/>
                </a:tc>
                <a:extLst>
                  <a:ext uri="{0D108BD9-81ED-4DB2-BD59-A6C34878D82A}">
                    <a16:rowId xmlns:a16="http://schemas.microsoft.com/office/drawing/2014/main" xmlns="" val="10004"/>
                  </a:ext>
                </a:extLst>
              </a:tr>
              <a:tr h="655364">
                <a:tc>
                  <a:txBody>
                    <a:bodyPr/>
                    <a:lstStyle/>
                    <a:p>
                      <a:pPr algn="just">
                        <a:spcAft>
                          <a:spcPts val="0"/>
                        </a:spcAft>
                      </a:pPr>
                      <a:r>
                        <a:rPr lang="en-US" sz="1600" dirty="0">
                          <a:effectLst/>
                          <a:latin typeface="微软雅黑" panose="020B0503020204020204" pitchFamily="34" charset="-122"/>
                          <a:ea typeface="微软雅黑" panose="020B0503020204020204" pitchFamily="34" charset="-122"/>
                          <a:cs typeface="Bernard MT Condensed" charset="0"/>
                        </a:rPr>
                        <a:t>1500</a:t>
                      </a:r>
                      <a:r>
                        <a:rPr lang="zh-CN" sz="1600" dirty="0">
                          <a:effectLst/>
                          <a:latin typeface="微软雅黑" panose="020B0503020204020204" pitchFamily="34" charset="-122"/>
                          <a:ea typeface="微软雅黑" panose="020B0503020204020204" pitchFamily="34" charset="-122"/>
                          <a:cs typeface="Bernard MT Condensed" charset="0"/>
                        </a:rPr>
                        <a:t>万元</a:t>
                      </a:r>
                      <a:r>
                        <a:rPr lang="en-US" sz="1600" dirty="0">
                          <a:effectLst/>
                          <a:latin typeface="微软雅黑" panose="020B0503020204020204" pitchFamily="34" charset="-122"/>
                          <a:ea typeface="微软雅黑" panose="020B0503020204020204" pitchFamily="34" charset="-122"/>
                          <a:cs typeface="Bernard MT Condensed" charset="0"/>
                        </a:rPr>
                        <a:t>~2000</a:t>
                      </a:r>
                      <a:r>
                        <a:rPr lang="zh-CN" sz="1600" dirty="0">
                          <a:effectLst/>
                          <a:latin typeface="微软雅黑" panose="020B0503020204020204" pitchFamily="34" charset="-122"/>
                          <a:ea typeface="微软雅黑" panose="020B0503020204020204" pitchFamily="34" charset="-122"/>
                          <a:cs typeface="Bernard MT Condensed" charset="0"/>
                        </a:rPr>
                        <a:t>万元（含）</a:t>
                      </a:r>
                    </a:p>
                  </a:txBody>
                  <a:tcPr marL="68580" marR="68580" marT="0" marB="0" anchor="ctr"/>
                </a:tc>
                <a:tc>
                  <a:txBody>
                    <a:bodyPr/>
                    <a:lstStyle/>
                    <a:p>
                      <a:pPr algn="ctr">
                        <a:spcAft>
                          <a:spcPts val="0"/>
                        </a:spcAft>
                      </a:pPr>
                      <a:r>
                        <a:rPr lang="en-US" sz="1600" dirty="0">
                          <a:effectLst/>
                          <a:latin typeface="微软雅黑" panose="020B0503020204020204" pitchFamily="34" charset="-122"/>
                          <a:ea typeface="微软雅黑" panose="020B0503020204020204" pitchFamily="34" charset="-122"/>
                          <a:cs typeface="Bernard MT Condensed" charset="0"/>
                        </a:rPr>
                        <a:t>1.5%</a:t>
                      </a:r>
                      <a:endParaRPr lang="zh-CN" sz="1600" dirty="0">
                        <a:effectLst/>
                        <a:latin typeface="微软雅黑" panose="020B0503020204020204" pitchFamily="34" charset="-122"/>
                        <a:ea typeface="微软雅黑" panose="020B0503020204020204" pitchFamily="34" charset="-122"/>
                        <a:cs typeface="Bernard MT Condensed" charset="0"/>
                      </a:endParaRPr>
                    </a:p>
                  </a:txBody>
                  <a:tcPr marL="68580" marR="68580" marT="0" marB="0" anchor="ctr"/>
                </a:tc>
                <a:tc>
                  <a:txBody>
                    <a:bodyPr/>
                    <a:lstStyle/>
                    <a:p>
                      <a:pPr algn="ctr"/>
                      <a:r>
                        <a:rPr lang="zh-CN" altLang="en-US" sz="1600" dirty="0">
                          <a:latin typeface="微软雅黑" panose="020B0503020204020204" pitchFamily="34" charset="-122"/>
                          <a:ea typeface="微软雅黑" panose="020B0503020204020204" pitchFamily="34" charset="-122"/>
                          <a:cs typeface="Bernard MT Condensed" charset="0"/>
                        </a:rPr>
                        <a:t>－</a:t>
                      </a: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cs typeface="Bernard MT Condensed" charset="0"/>
                        </a:rPr>
                        <a:t>－</a:t>
                      </a:r>
                    </a:p>
                  </a:txBody>
                  <a:tcPr anchor="ctr"/>
                </a:tc>
                <a:extLst>
                  <a:ext uri="{0D108BD9-81ED-4DB2-BD59-A6C34878D82A}">
                    <a16:rowId xmlns:a16="http://schemas.microsoft.com/office/drawing/2014/main" xmlns="" val="10005"/>
                  </a:ext>
                </a:extLst>
              </a:tr>
            </a:tbl>
          </a:graphicData>
        </a:graphic>
      </p:graphicFrame>
      <p:sp>
        <p:nvSpPr>
          <p:cNvPr id="15" name="TextBox 14"/>
          <p:cNvSpPr txBox="1"/>
          <p:nvPr/>
        </p:nvSpPr>
        <p:spPr>
          <a:xfrm>
            <a:off x="5333385" y="1961588"/>
            <a:ext cx="3515359" cy="4247317"/>
          </a:xfrm>
          <a:prstGeom prst="rect">
            <a:avLst/>
          </a:prstGeom>
          <a:noFill/>
        </p:spPr>
        <p:txBody>
          <a:bodyPr wrap="square" rtlCol="0">
            <a:spAutoFit/>
          </a:bodyPr>
          <a:lstStyle/>
          <a:p>
            <a:pPr>
              <a:lnSpc>
                <a:spcPct val="150000"/>
              </a:lnSpc>
              <a:buFont typeface="Wingdings" panose="05000000000000000000" pitchFamily="2" charset="2"/>
              <a:buChar char="p"/>
            </a:pPr>
            <a:r>
              <a:rPr lang="zh-CN" altLang="en-US" sz="2000" b="1" dirty="0" smtClean="0">
                <a:solidFill>
                  <a:srgbClr val="AB0521"/>
                </a:solidFill>
                <a:latin typeface="微软雅黑" panose="020B0503020204020204" pitchFamily="34" charset="-122"/>
                <a:ea typeface="微软雅黑" panose="020B0503020204020204" pitchFamily="34" charset="-122"/>
              </a:rPr>
              <a:t> 批量</a:t>
            </a:r>
            <a:r>
              <a:rPr lang="zh-CN" altLang="en-US" sz="2000" b="1" dirty="0">
                <a:solidFill>
                  <a:srgbClr val="AB0521"/>
                </a:solidFill>
                <a:latin typeface="微软雅黑" panose="020B0503020204020204" pitchFamily="34" charset="-122"/>
                <a:ea typeface="微软雅黑" panose="020B0503020204020204" pitchFamily="34" charset="-122"/>
              </a:rPr>
              <a:t>业务担保</a:t>
            </a:r>
            <a:endParaRPr lang="en-US" altLang="zh-CN" sz="2000" b="1" dirty="0">
              <a:solidFill>
                <a:srgbClr val="AB0521"/>
              </a:solidFill>
              <a:latin typeface="微软雅黑" panose="020B0503020204020204" pitchFamily="34" charset="-122"/>
              <a:ea typeface="微软雅黑" panose="020B0503020204020204" pitchFamily="34" charset="-122"/>
            </a:endParaRPr>
          </a:p>
          <a:p>
            <a:pPr>
              <a:lnSpc>
                <a:spcPct val="150000"/>
              </a:lnSpc>
            </a:pPr>
            <a:r>
              <a:rPr kumimoji="1"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企业批量担保，担保金额最高</a:t>
            </a:r>
            <a:r>
              <a:rPr kumimoji="1" lang="en-US" altLang="zh-CN" sz="2000" dirty="0">
                <a:solidFill>
                  <a:srgbClr val="AB0521"/>
                </a:solidFill>
                <a:latin typeface="微软雅黑" panose="020B0503020204020204" pitchFamily="34" charset="-122"/>
                <a:ea typeface="微软雅黑" panose="020B0503020204020204" pitchFamily="34" charset="-122"/>
              </a:rPr>
              <a:t>300</a:t>
            </a:r>
            <a:r>
              <a:rPr kumimoji="1" lang="zh-CN" altLang="en-US" sz="2000" dirty="0">
                <a:solidFill>
                  <a:srgbClr val="AB0521"/>
                </a:solidFill>
                <a:latin typeface="微软雅黑" panose="020B0503020204020204" pitchFamily="34" charset="-122"/>
                <a:ea typeface="微软雅黑" panose="020B0503020204020204" pitchFamily="34" charset="-122"/>
              </a:rPr>
              <a:t>万</a:t>
            </a:r>
            <a:r>
              <a:rPr kumimoji="1"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元，费率仅为</a:t>
            </a:r>
            <a:r>
              <a:rPr kumimoji="1" lang="en-US" altLang="zh-CN" sz="2000" dirty="0">
                <a:solidFill>
                  <a:srgbClr val="AB0521"/>
                </a:solidFill>
                <a:latin typeface="微软雅黑" panose="020B0503020204020204" pitchFamily="34" charset="-122"/>
                <a:ea typeface="微软雅黑" panose="020B0503020204020204" pitchFamily="34" charset="-122"/>
              </a:rPr>
              <a:t>0.5</a:t>
            </a:r>
            <a:r>
              <a:rPr kumimoji="1" lang="zh-CN" altLang="en-US" sz="2000" dirty="0">
                <a:solidFill>
                  <a:srgbClr val="AB0521"/>
                </a:solidFill>
                <a:latin typeface="微软雅黑" panose="020B0503020204020204" pitchFamily="34" charset="-122"/>
                <a:ea typeface="微软雅黑" panose="020B0503020204020204" pitchFamily="34" charset="-122"/>
              </a:rPr>
              <a:t>％</a:t>
            </a:r>
            <a:endParaRPr kumimoji="1" lang="en-US" altLang="zh-CN" sz="2000" dirty="0">
              <a:solidFill>
                <a:srgbClr val="AB0521"/>
              </a:solidFill>
              <a:latin typeface="微软雅黑" panose="020B0503020204020204" pitchFamily="34" charset="-122"/>
              <a:ea typeface="微软雅黑" panose="020B0503020204020204" pitchFamily="34" charset="-122"/>
            </a:endParaRPr>
          </a:p>
          <a:p>
            <a:pPr>
              <a:lnSpc>
                <a:spcPct val="150000"/>
              </a:lnSpc>
            </a:pPr>
            <a:endParaRPr kumimoji="1"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p"/>
            </a:pPr>
            <a:r>
              <a:rPr kumimoji="1" lang="zh-CN" altLang="en-US" sz="2000" dirty="0" smtClean="0">
                <a:latin typeface="微软雅黑" panose="020B0503020204020204" pitchFamily="34" charset="-122"/>
                <a:ea typeface="微软雅黑" panose="020B0503020204020204" pitchFamily="34" charset="-122"/>
              </a:rPr>
              <a:t> 存量</a:t>
            </a:r>
            <a:r>
              <a:rPr kumimoji="1" lang="zh-CN" altLang="en-US" sz="2000" dirty="0">
                <a:latin typeface="微软雅黑" panose="020B0503020204020204" pitchFamily="34" charset="-122"/>
                <a:ea typeface="微软雅黑" panose="020B0503020204020204" pitchFamily="34" charset="-122"/>
              </a:rPr>
              <a:t>业务转换或叠加</a:t>
            </a:r>
            <a:endParaRPr kumimoji="1" lang="en-US" altLang="zh-CN" sz="2000" dirty="0">
              <a:latin typeface="微软雅黑" panose="020B0503020204020204" pitchFamily="34" charset="-122"/>
              <a:ea typeface="微软雅黑" panose="020B0503020204020204" pitchFamily="34" charset="-122"/>
            </a:endParaRPr>
          </a:p>
          <a:p>
            <a:pPr>
              <a:lnSpc>
                <a:spcPct val="150000"/>
              </a:lnSpc>
            </a:pPr>
            <a:r>
              <a:rPr kumimoji="1"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担保基金担保项下最高抵押率为住房、办公用房最高</a:t>
            </a:r>
            <a:r>
              <a:rPr kumimoji="1"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100%</a:t>
            </a:r>
            <a:r>
              <a:rPr kumimoji="1"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；商铺、厂房最高</a:t>
            </a:r>
            <a:r>
              <a:rPr kumimoji="1"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90%</a:t>
            </a:r>
            <a:r>
              <a:rPr kumimoji="1"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，单户最高</a:t>
            </a:r>
            <a:r>
              <a:rPr kumimoji="1"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2000</a:t>
            </a:r>
            <a:r>
              <a:rPr kumimoji="1"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万元</a:t>
            </a:r>
            <a:endParaRPr kumimoji="1"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08535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a:xfrm>
            <a:off x="3174526" y="1364279"/>
            <a:ext cx="5969473" cy="1371982"/>
          </a:xfrm>
          <a:prstGeom prst="rect">
            <a:avLst/>
          </a:prstGeom>
          <a:solidFill>
            <a:srgbClr val="AB0521"/>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123" name="Rectangle 122"/>
          <p:cNvSpPr/>
          <p:nvPr/>
        </p:nvSpPr>
        <p:spPr>
          <a:xfrm>
            <a:off x="2667733" y="3360808"/>
            <a:ext cx="1361986" cy="1563008"/>
          </a:xfrm>
          <a:prstGeom prst="rect">
            <a:avLst/>
          </a:prstGeom>
          <a:solidFill>
            <a:schemeClr val="accent3">
              <a:lumMod val="90000"/>
              <a:lumOff val="10000"/>
            </a:schemeClr>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124" name="Rectangle 123"/>
          <p:cNvSpPr/>
          <p:nvPr/>
        </p:nvSpPr>
        <p:spPr>
          <a:xfrm>
            <a:off x="4441085" y="3365774"/>
            <a:ext cx="1361986" cy="1563008"/>
          </a:xfrm>
          <a:prstGeom prst="rect">
            <a:avLst/>
          </a:prstGeom>
          <a:solidFill>
            <a:schemeClr val="accent3">
              <a:lumMod val="90000"/>
              <a:lumOff val="10000"/>
            </a:schemeClr>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125" name="Rectangle 124"/>
          <p:cNvSpPr/>
          <p:nvPr/>
        </p:nvSpPr>
        <p:spPr>
          <a:xfrm>
            <a:off x="6195197" y="3360808"/>
            <a:ext cx="1361986" cy="1563008"/>
          </a:xfrm>
          <a:prstGeom prst="rect">
            <a:avLst/>
          </a:prstGeom>
          <a:solidFill>
            <a:schemeClr val="accent3">
              <a:lumMod val="90000"/>
              <a:lumOff val="10000"/>
            </a:schemeClr>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8" name="矩形 7"/>
          <p:cNvSpPr/>
          <p:nvPr/>
        </p:nvSpPr>
        <p:spPr>
          <a:xfrm>
            <a:off x="-15766" y="2"/>
            <a:ext cx="9159766" cy="538479"/>
          </a:xfrm>
          <a:prstGeom prst="rect">
            <a:avLst/>
          </a:prstGeom>
          <a:gradFill flip="none" rotWithShape="1">
            <a:gsLst>
              <a:gs pos="0">
                <a:schemeClr val="bg1">
                  <a:lumMod val="50000"/>
                </a:schemeClr>
              </a:gs>
              <a:gs pos="26000">
                <a:schemeClr val="dk1">
                  <a:tint val="37000"/>
                  <a:satMod val="300000"/>
                </a:schemeClr>
              </a:gs>
              <a:gs pos="100000">
                <a:schemeClr val="dk1">
                  <a:tint val="15000"/>
                  <a:satMod val="350000"/>
                </a:schemeClr>
              </a:gs>
            </a:gsLst>
            <a:lin ang="10800000" scaled="1"/>
            <a:tileRect/>
          </a:gradFill>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latin typeface="微软雅黑" panose="020B0503020204020204" pitchFamily="34" charset="-122"/>
              <a:ea typeface="微软雅黑" panose="020B0503020204020204" pitchFamily="34" charset="-122"/>
            </a:endParaRPr>
          </a:p>
        </p:txBody>
      </p:sp>
      <p:sp>
        <p:nvSpPr>
          <p:cNvPr id="68" name="AutoShape 34"/>
          <p:cNvSpPr>
            <a:spLocks noChangeArrowheads="1"/>
          </p:cNvSpPr>
          <p:nvPr/>
        </p:nvSpPr>
        <p:spPr bwMode="auto">
          <a:xfrm>
            <a:off x="183198" y="142398"/>
            <a:ext cx="792162" cy="792163"/>
          </a:xfrm>
          <a:prstGeom prst="diamond">
            <a:avLst/>
          </a:prstGeom>
          <a:solidFill>
            <a:srgbClr val="C00000"/>
          </a:solidFill>
          <a:ln>
            <a:noFill/>
          </a:ln>
          <a:effectLst>
            <a:outerShdw sy="50000" rotWithShape="0">
              <a:srgbClr val="808080">
                <a:alpha val="50000"/>
              </a:srgbClr>
            </a:outerShdw>
          </a:effectLst>
          <a:extLst/>
        </p:spPr>
        <p:txBody>
          <a:bodyPr wrap="none" anchor="ctr"/>
          <a:lstStyle>
            <a:lvl1pPr eaLnBrk="0" hangingPunct="0">
              <a:spcBef>
                <a:spcPct val="20000"/>
              </a:spcBef>
              <a:defRPr>
                <a:solidFill>
                  <a:srgbClr val="5F5F5F"/>
                </a:solidFill>
                <a:latin typeface="华文细黑" pitchFamily="2" charset="-122"/>
                <a:ea typeface="华文细黑" pitchFamily="2" charset="-122"/>
              </a:defRPr>
            </a:lvl1pPr>
            <a:lvl2pPr marL="742950" indent="-285750" eaLnBrk="0" hangingPunct="0">
              <a:spcBef>
                <a:spcPct val="20000"/>
              </a:spcBef>
              <a:buChar char="–"/>
              <a:defRPr>
                <a:solidFill>
                  <a:srgbClr val="5F5F5F"/>
                </a:solidFill>
                <a:latin typeface="华文细黑" pitchFamily="2" charset="-122"/>
                <a:ea typeface="华文细黑" pitchFamily="2" charset="-122"/>
              </a:defRPr>
            </a:lvl2pPr>
            <a:lvl3pPr marL="1143000" indent="-228600" eaLnBrk="0" hangingPunct="0">
              <a:spcBef>
                <a:spcPct val="20000"/>
              </a:spcBef>
              <a:buChar char="•"/>
              <a:defRPr>
                <a:solidFill>
                  <a:srgbClr val="5F5F5F"/>
                </a:solidFill>
                <a:latin typeface="华文细黑" pitchFamily="2" charset="-122"/>
                <a:ea typeface="华文细黑" pitchFamily="2" charset="-122"/>
              </a:defRPr>
            </a:lvl3pPr>
            <a:lvl4pPr marL="1600200" indent="-228600" eaLnBrk="0" hangingPunct="0">
              <a:spcBef>
                <a:spcPct val="20000"/>
              </a:spcBef>
              <a:buChar char="–"/>
              <a:defRPr>
                <a:solidFill>
                  <a:srgbClr val="5F5F5F"/>
                </a:solidFill>
                <a:latin typeface="华文细黑" pitchFamily="2" charset="-122"/>
                <a:ea typeface="华文细黑" pitchFamily="2" charset="-122"/>
              </a:defRPr>
            </a:lvl4pPr>
            <a:lvl5pPr marL="2057400" indent="-228600" eaLnBrk="0" hangingPunct="0">
              <a:spcBef>
                <a:spcPct val="20000"/>
              </a:spcBef>
              <a:buChar char="»"/>
              <a:defRPr>
                <a:solidFill>
                  <a:srgbClr val="5F5F5F"/>
                </a:solidFill>
                <a:latin typeface="华文细黑" pitchFamily="2" charset="-122"/>
                <a:ea typeface="华文细黑" pitchFamily="2" charset="-122"/>
              </a:defRPr>
            </a:lvl5pPr>
            <a:lvl6pPr marL="25146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6pPr>
            <a:lvl7pPr marL="29718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7pPr>
            <a:lvl8pPr marL="34290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8pPr>
            <a:lvl9pPr marL="38862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9pPr>
          </a:lstStyle>
          <a:p>
            <a:pPr algn="ctr">
              <a:spcBef>
                <a:spcPct val="0"/>
              </a:spcBef>
            </a:pPr>
            <a:r>
              <a:rPr lang="en-US" altLang="zh-CN" sz="2000" b="1" dirty="0" smtClean="0">
                <a:solidFill>
                  <a:schemeClr val="bg1"/>
                </a:solidFill>
                <a:latin typeface="微软雅黑" panose="020B0503020204020204" pitchFamily="34" charset="-122"/>
                <a:ea typeface="微软雅黑" panose="020B0503020204020204" pitchFamily="34" charset="-122"/>
              </a:rPr>
              <a:t>02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53438" y="482737"/>
            <a:ext cx="5174597" cy="461665"/>
          </a:xfrm>
          <a:prstGeom prst="rect">
            <a:avLst/>
          </a:prstGeom>
          <a:noFill/>
        </p:spPr>
        <p:txBody>
          <a:bodyPr wrap="square" rtlCol="0">
            <a:spAutoFit/>
          </a:bodyPr>
          <a:lstStyle/>
          <a:p>
            <a:r>
              <a:rPr kumimoji="1" lang="zh-CN" altLang="en-US" sz="2400" b="1" dirty="0" smtClean="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科技创客贷</a:t>
            </a:r>
            <a:endParaRPr kumimoji="1" lang="zh-CN" altLang="en-US" sz="2400" b="1" i="0"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矩形 1"/>
          <p:cNvSpPr/>
          <p:nvPr/>
        </p:nvSpPr>
        <p:spPr>
          <a:xfrm>
            <a:off x="853438" y="1284741"/>
            <a:ext cx="1210588" cy="499624"/>
          </a:xfrm>
          <a:prstGeom prst="rect">
            <a:avLst/>
          </a:prstGeom>
        </p:spPr>
        <p:txBody>
          <a:bodyPr wrap="none">
            <a:spAutoFit/>
          </a:bodyPr>
          <a:lstStyle/>
          <a:p>
            <a:pPr>
              <a:lnSpc>
                <a:spcPct val="150000"/>
              </a:lnSpc>
            </a:pPr>
            <a:r>
              <a:rPr kumimoji="1" lang="zh-CN" altLang="en-US" sz="2000" b="1" dirty="0" smtClean="0">
                <a:solidFill>
                  <a:schemeClr val="accent4">
                    <a:lumMod val="50000"/>
                  </a:schemeClr>
                </a:solidFill>
                <a:latin typeface="微软雅黑" panose="020B0503020204020204" pitchFamily="34" charset="-122"/>
                <a:ea typeface="微软雅黑" panose="020B0503020204020204" pitchFamily="34" charset="-122"/>
              </a:rPr>
              <a:t>适用对象</a:t>
            </a:r>
            <a:endParaRPr kumimoji="1" lang="en-US" altLang="zh-CN" sz="2000" b="1"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53438" y="1934802"/>
            <a:ext cx="2146937" cy="553998"/>
          </a:xfrm>
          <a:prstGeom prst="rect">
            <a:avLst/>
          </a:prstGeom>
        </p:spPr>
        <p:txBody>
          <a:bodyPr wrap="square">
            <a:spAutoFit/>
          </a:bodyPr>
          <a:lstStyle/>
          <a:p>
            <a:pPr>
              <a:lnSpc>
                <a:spcPct val="150000"/>
              </a:lnSpc>
            </a:pPr>
            <a:r>
              <a:rPr kumimoji="1"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科技小微企业</a:t>
            </a:r>
            <a:endParaRPr kumimoji="1"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370" y="29517"/>
            <a:ext cx="1546630" cy="1829770"/>
          </a:xfrm>
          <a:prstGeom prst="rect">
            <a:avLst/>
          </a:prstGeom>
        </p:spPr>
      </p:pic>
      <p:sp>
        <p:nvSpPr>
          <p:cNvPr id="106" name="矩形 1"/>
          <p:cNvSpPr/>
          <p:nvPr/>
        </p:nvSpPr>
        <p:spPr>
          <a:xfrm>
            <a:off x="853438" y="2627955"/>
            <a:ext cx="697627" cy="499624"/>
          </a:xfrm>
          <a:prstGeom prst="rect">
            <a:avLst/>
          </a:prstGeom>
        </p:spPr>
        <p:txBody>
          <a:bodyPr wrap="none">
            <a:spAutoFit/>
          </a:bodyPr>
          <a:lstStyle/>
          <a:p>
            <a:pPr>
              <a:lnSpc>
                <a:spcPct val="150000"/>
              </a:lnSpc>
            </a:pPr>
            <a:r>
              <a:rPr kumimoji="1" lang="zh-CN" altLang="en-US" sz="2000" b="1" dirty="0" smtClean="0">
                <a:solidFill>
                  <a:schemeClr val="accent4">
                    <a:lumMod val="50000"/>
                  </a:schemeClr>
                </a:solidFill>
                <a:latin typeface="微软雅黑" panose="020B0503020204020204" pitchFamily="34" charset="-122"/>
                <a:ea typeface="微软雅黑" panose="020B0503020204020204" pitchFamily="34" charset="-122"/>
              </a:rPr>
              <a:t>特色</a:t>
            </a:r>
            <a:endParaRPr kumimoji="1" lang="en-US" altLang="zh-CN" sz="2000" b="1"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107" name="矩形 1"/>
          <p:cNvSpPr/>
          <p:nvPr/>
        </p:nvSpPr>
        <p:spPr>
          <a:xfrm>
            <a:off x="3309001" y="1308549"/>
            <a:ext cx="1210588" cy="499624"/>
          </a:xfrm>
          <a:prstGeom prst="rect">
            <a:avLst/>
          </a:prstGeom>
        </p:spPr>
        <p:txBody>
          <a:bodyPr wrap="none">
            <a:spAutoFit/>
          </a:bodyPr>
          <a:lstStyle/>
          <a:p>
            <a:pPr>
              <a:lnSpc>
                <a:spcPct val="150000"/>
              </a:lnSpc>
            </a:pPr>
            <a:r>
              <a:rPr kumimoji="1" lang="zh-CN" altLang="en-US" sz="2000" b="1" dirty="0" smtClean="0">
                <a:solidFill>
                  <a:schemeClr val="bg1"/>
                </a:solidFill>
                <a:latin typeface="微软雅黑" panose="020B0503020204020204" pitchFamily="34" charset="-122"/>
                <a:ea typeface="微软雅黑" panose="020B0503020204020204" pitchFamily="34" charset="-122"/>
              </a:rPr>
              <a:t>极简流程</a:t>
            </a:r>
            <a:endParaRPr kumimoji="1"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08" name="Rectangle 107"/>
          <p:cNvSpPr/>
          <p:nvPr/>
        </p:nvSpPr>
        <p:spPr>
          <a:xfrm>
            <a:off x="931990" y="3365774"/>
            <a:ext cx="1361986" cy="1563008"/>
          </a:xfrm>
          <a:prstGeom prst="rect">
            <a:avLst/>
          </a:prstGeom>
          <a:solidFill>
            <a:schemeClr val="accent3">
              <a:lumMod val="90000"/>
              <a:lumOff val="10000"/>
            </a:schemeClr>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3270" y="3727198"/>
            <a:ext cx="797616" cy="7976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060" y="3731759"/>
            <a:ext cx="890259" cy="89025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2870" y="3657649"/>
            <a:ext cx="1029355" cy="102935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1009" y="3634595"/>
            <a:ext cx="1015434" cy="1015434"/>
          </a:xfrm>
          <a:prstGeom prst="rect">
            <a:avLst/>
          </a:prstGeom>
        </p:spPr>
      </p:pic>
      <p:sp>
        <p:nvSpPr>
          <p:cNvPr id="118" name="矩形 2"/>
          <p:cNvSpPr/>
          <p:nvPr/>
        </p:nvSpPr>
        <p:spPr>
          <a:xfrm>
            <a:off x="2201179" y="5058671"/>
            <a:ext cx="2373697" cy="499624"/>
          </a:xfrm>
          <a:prstGeom prst="rect">
            <a:avLst/>
          </a:prstGeom>
        </p:spPr>
        <p:txBody>
          <a:bodyPr wrap="square">
            <a:spAutoFit/>
          </a:bodyPr>
          <a:lstStyle/>
          <a:p>
            <a:pPr algn="ctr">
              <a:lnSpc>
                <a:spcPct val="150000"/>
              </a:lnSpc>
            </a:pPr>
            <a:r>
              <a:rPr kumimoji="1" lang="zh-CN" altLang="en-US" sz="2000" dirty="0" smtClean="0">
                <a:solidFill>
                  <a:schemeClr val="tx2"/>
                </a:solidFill>
                <a:latin typeface="微软雅黑" panose="020B0503020204020204" pitchFamily="34" charset="-122"/>
                <a:ea typeface="微软雅黑" panose="020B0503020204020204" pitchFamily="34" charset="-122"/>
              </a:rPr>
              <a:t>无抵押</a:t>
            </a:r>
            <a:endParaRPr kumimoji="1" lang="en-US" altLang="zh-CN" sz="2000" dirty="0">
              <a:solidFill>
                <a:schemeClr val="tx2"/>
              </a:solidFill>
              <a:latin typeface="微软雅黑" panose="020B0503020204020204" pitchFamily="34" charset="-122"/>
              <a:ea typeface="微软雅黑" panose="020B0503020204020204" pitchFamily="34" charset="-122"/>
            </a:endParaRPr>
          </a:p>
        </p:txBody>
      </p:sp>
      <p:sp>
        <p:nvSpPr>
          <p:cNvPr id="119" name="矩形 2"/>
          <p:cNvSpPr/>
          <p:nvPr/>
        </p:nvSpPr>
        <p:spPr>
          <a:xfrm>
            <a:off x="426134" y="5078359"/>
            <a:ext cx="2373697" cy="499624"/>
          </a:xfrm>
          <a:prstGeom prst="rect">
            <a:avLst/>
          </a:prstGeom>
        </p:spPr>
        <p:txBody>
          <a:bodyPr wrap="square">
            <a:spAutoFit/>
          </a:bodyPr>
          <a:lstStyle/>
          <a:p>
            <a:pPr algn="ctr">
              <a:lnSpc>
                <a:spcPct val="150000"/>
              </a:lnSpc>
            </a:pPr>
            <a:r>
              <a:rPr kumimoji="1"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低门槛</a:t>
            </a:r>
            <a:endParaRPr kumimoji="1"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矩形 2"/>
          <p:cNvSpPr/>
          <p:nvPr/>
        </p:nvSpPr>
        <p:spPr>
          <a:xfrm>
            <a:off x="3914295" y="5053088"/>
            <a:ext cx="2373697" cy="499624"/>
          </a:xfrm>
          <a:prstGeom prst="rect">
            <a:avLst/>
          </a:prstGeom>
        </p:spPr>
        <p:txBody>
          <a:bodyPr wrap="square">
            <a:spAutoFit/>
          </a:bodyPr>
          <a:lstStyle/>
          <a:p>
            <a:pPr algn="ctr">
              <a:lnSpc>
                <a:spcPct val="150000"/>
              </a:lnSpc>
            </a:pPr>
            <a:r>
              <a:rPr kumimoji="1"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最高</a:t>
            </a:r>
            <a:r>
              <a:rPr kumimoji="1" lang="zh-CN" altLang="en-US" sz="2000" dirty="0" smtClean="0">
                <a:solidFill>
                  <a:srgbClr val="AB0521"/>
                </a:solidFill>
                <a:latin typeface="微软雅黑" panose="020B0503020204020204" pitchFamily="34" charset="-122"/>
                <a:ea typeface="微软雅黑" panose="020B0503020204020204" pitchFamily="34" charset="-122"/>
              </a:rPr>
              <a:t>两百万</a:t>
            </a:r>
            <a:endParaRPr kumimoji="1" lang="en-US" altLang="zh-CN" sz="2000" dirty="0" smtClean="0">
              <a:solidFill>
                <a:srgbClr val="AB0521"/>
              </a:solidFill>
              <a:latin typeface="微软雅黑" panose="020B0503020204020204" pitchFamily="34" charset="-122"/>
              <a:ea typeface="微软雅黑" panose="020B0503020204020204" pitchFamily="34" charset="-122"/>
            </a:endParaRPr>
          </a:p>
        </p:txBody>
      </p:sp>
      <p:sp>
        <p:nvSpPr>
          <p:cNvPr id="122" name="矩形 2"/>
          <p:cNvSpPr/>
          <p:nvPr/>
        </p:nvSpPr>
        <p:spPr>
          <a:xfrm>
            <a:off x="5689340" y="5039075"/>
            <a:ext cx="2373697" cy="499624"/>
          </a:xfrm>
          <a:prstGeom prst="rect">
            <a:avLst/>
          </a:prstGeom>
        </p:spPr>
        <p:txBody>
          <a:bodyPr wrap="square">
            <a:spAutoFit/>
          </a:bodyPr>
          <a:lstStyle/>
          <a:p>
            <a:pPr algn="ctr">
              <a:lnSpc>
                <a:spcPct val="150000"/>
              </a:lnSpc>
            </a:pPr>
            <a:r>
              <a:rPr kumimoji="1"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最快</a:t>
            </a:r>
            <a:r>
              <a:rPr kumimoji="1" lang="zh-CN" altLang="en-US" sz="2000" dirty="0" smtClean="0">
                <a:solidFill>
                  <a:srgbClr val="AB0521"/>
                </a:solidFill>
                <a:latin typeface="微软雅黑" panose="020B0503020204020204" pitchFamily="34" charset="-122"/>
                <a:ea typeface="微软雅黑" panose="020B0503020204020204" pitchFamily="34" charset="-122"/>
              </a:rPr>
              <a:t>一周</a:t>
            </a:r>
            <a:r>
              <a:rPr kumimoji="1"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放款</a:t>
            </a:r>
            <a:endParaRPr kumimoji="1"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94" name="Picture 9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3219" y="1803970"/>
            <a:ext cx="795540" cy="795540"/>
          </a:xfrm>
          <a:prstGeom prst="rect">
            <a:avLst/>
          </a:prstGeom>
        </p:spPr>
      </p:pic>
      <p:pic>
        <p:nvPicPr>
          <p:cNvPr id="95" name="Picture 9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3744" y="1912231"/>
            <a:ext cx="715724" cy="715724"/>
          </a:xfrm>
          <a:prstGeom prst="rect">
            <a:avLst/>
          </a:prstGeom>
        </p:spPr>
      </p:pic>
      <p:pic>
        <p:nvPicPr>
          <p:cNvPr id="98" name="Picture 9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81032" y="1907751"/>
            <a:ext cx="788034" cy="728931"/>
          </a:xfrm>
          <a:prstGeom prst="rect">
            <a:avLst/>
          </a:prstGeom>
        </p:spPr>
      </p:pic>
      <p:sp>
        <p:nvSpPr>
          <p:cNvPr id="142" name="矩形 2"/>
          <p:cNvSpPr/>
          <p:nvPr/>
        </p:nvSpPr>
        <p:spPr>
          <a:xfrm>
            <a:off x="3382702" y="1904187"/>
            <a:ext cx="2373697" cy="707886"/>
          </a:xfrm>
          <a:prstGeom prst="rect">
            <a:avLst/>
          </a:prstGeom>
        </p:spPr>
        <p:txBody>
          <a:bodyPr wrap="square">
            <a:spAutoFit/>
          </a:bodyPr>
          <a:lstStyle/>
          <a:p>
            <a:pPr algn="ctr"/>
            <a:r>
              <a:rPr kumimoji="1" lang="zh-CN" altLang="en-US" sz="2000" dirty="0" smtClean="0">
                <a:solidFill>
                  <a:schemeClr val="bg1"/>
                </a:solidFill>
                <a:latin typeface="微软雅黑" panose="020B0503020204020204" pitchFamily="34" charset="-122"/>
                <a:ea typeface="微软雅黑" panose="020B0503020204020204" pitchFamily="34" charset="-122"/>
              </a:rPr>
              <a:t>获得</a:t>
            </a:r>
            <a:endParaRPr kumimoji="1" lang="en-US" altLang="zh-CN" sz="2000" dirty="0" smtClean="0">
              <a:solidFill>
                <a:schemeClr val="bg1"/>
              </a:solidFill>
              <a:latin typeface="微软雅黑" panose="020B0503020204020204" pitchFamily="34" charset="-122"/>
              <a:ea typeface="微软雅黑" panose="020B0503020204020204" pitchFamily="34" charset="-122"/>
            </a:endParaRPr>
          </a:p>
          <a:p>
            <a:pPr algn="ctr"/>
            <a:r>
              <a:rPr kumimoji="1" lang="zh-CN" altLang="en-US" sz="2000" dirty="0" smtClean="0">
                <a:solidFill>
                  <a:schemeClr val="bg1"/>
                </a:solidFill>
                <a:latin typeface="微软雅黑" panose="020B0503020204020204" pitchFamily="34" charset="-122"/>
                <a:ea typeface="微软雅黑" panose="020B0503020204020204" pitchFamily="34" charset="-122"/>
              </a:rPr>
              <a:t>推荐</a:t>
            </a:r>
            <a:endParaRPr kumimoji="1" lang="en-US" altLang="zh-CN" sz="2000" dirty="0" smtClean="0">
              <a:solidFill>
                <a:schemeClr val="bg1"/>
              </a:solidFill>
              <a:latin typeface="微软雅黑" panose="020B0503020204020204" pitchFamily="34" charset="-122"/>
              <a:ea typeface="微软雅黑" panose="020B0503020204020204" pitchFamily="34" charset="-122"/>
            </a:endParaRPr>
          </a:p>
        </p:txBody>
      </p:sp>
      <p:sp>
        <p:nvSpPr>
          <p:cNvPr id="143" name="矩形 2"/>
          <p:cNvSpPr/>
          <p:nvPr/>
        </p:nvSpPr>
        <p:spPr>
          <a:xfrm>
            <a:off x="5478487" y="1883614"/>
            <a:ext cx="2373697" cy="707886"/>
          </a:xfrm>
          <a:prstGeom prst="rect">
            <a:avLst/>
          </a:prstGeom>
        </p:spPr>
        <p:txBody>
          <a:bodyPr wrap="square">
            <a:spAutoFit/>
          </a:bodyPr>
          <a:lstStyle/>
          <a:p>
            <a:pPr algn="ctr"/>
            <a:r>
              <a:rPr kumimoji="1" lang="zh-CN" altLang="en-US" sz="2000" dirty="0" smtClean="0">
                <a:solidFill>
                  <a:schemeClr val="bg1"/>
                </a:solidFill>
                <a:latin typeface="微软雅黑" panose="020B0503020204020204" pitchFamily="34" charset="-122"/>
                <a:ea typeface="微软雅黑" panose="020B0503020204020204" pitchFamily="34" charset="-122"/>
              </a:rPr>
              <a:t>提交</a:t>
            </a:r>
            <a:endParaRPr kumimoji="1" lang="en-US" altLang="zh-CN" sz="2000" dirty="0" smtClean="0">
              <a:solidFill>
                <a:schemeClr val="bg1"/>
              </a:solidFill>
              <a:latin typeface="微软雅黑" panose="020B0503020204020204" pitchFamily="34" charset="-122"/>
              <a:ea typeface="微软雅黑" panose="020B0503020204020204" pitchFamily="34" charset="-122"/>
            </a:endParaRPr>
          </a:p>
          <a:p>
            <a:pPr algn="ctr"/>
            <a:r>
              <a:rPr kumimoji="1" lang="zh-CN" altLang="en-US" sz="2000" dirty="0" smtClean="0">
                <a:solidFill>
                  <a:schemeClr val="bg1"/>
                </a:solidFill>
                <a:latin typeface="微软雅黑" panose="020B0503020204020204" pitchFamily="34" charset="-122"/>
                <a:ea typeface="微软雅黑" panose="020B0503020204020204" pitchFamily="34" charset="-122"/>
              </a:rPr>
              <a:t>材料</a:t>
            </a:r>
            <a:endParaRPr kumimoji="1" lang="en-US" altLang="zh-CN" sz="2000" dirty="0" smtClean="0">
              <a:solidFill>
                <a:schemeClr val="bg1"/>
              </a:solidFill>
              <a:latin typeface="微软雅黑" panose="020B0503020204020204" pitchFamily="34" charset="-122"/>
              <a:ea typeface="微软雅黑" panose="020B0503020204020204" pitchFamily="34" charset="-122"/>
            </a:endParaRPr>
          </a:p>
        </p:txBody>
      </p:sp>
      <p:sp>
        <p:nvSpPr>
          <p:cNvPr id="144" name="矩形 2"/>
          <p:cNvSpPr/>
          <p:nvPr/>
        </p:nvSpPr>
        <p:spPr>
          <a:xfrm>
            <a:off x="7408889" y="1881578"/>
            <a:ext cx="2373697" cy="707886"/>
          </a:xfrm>
          <a:prstGeom prst="rect">
            <a:avLst/>
          </a:prstGeom>
        </p:spPr>
        <p:txBody>
          <a:bodyPr wrap="square">
            <a:spAutoFit/>
          </a:bodyPr>
          <a:lstStyle/>
          <a:p>
            <a:pPr algn="ctr"/>
            <a:r>
              <a:rPr kumimoji="1" lang="zh-CN" altLang="en-US" sz="2000" dirty="0" smtClean="0">
                <a:solidFill>
                  <a:schemeClr val="bg1"/>
                </a:solidFill>
                <a:latin typeface="微软雅黑" panose="020B0503020204020204" pitchFamily="34" charset="-122"/>
                <a:ea typeface="微软雅黑" panose="020B0503020204020204" pitchFamily="34" charset="-122"/>
              </a:rPr>
              <a:t>打分</a:t>
            </a:r>
            <a:endParaRPr kumimoji="1" lang="en-US" altLang="zh-CN" sz="2000" dirty="0" smtClean="0">
              <a:solidFill>
                <a:schemeClr val="bg1"/>
              </a:solidFill>
              <a:latin typeface="微软雅黑" panose="020B0503020204020204" pitchFamily="34" charset="-122"/>
              <a:ea typeface="微软雅黑" panose="020B0503020204020204" pitchFamily="34" charset="-122"/>
            </a:endParaRPr>
          </a:p>
          <a:p>
            <a:pPr algn="ctr"/>
            <a:r>
              <a:rPr kumimoji="1" lang="zh-CN" altLang="en-US" sz="2000" dirty="0" smtClean="0">
                <a:solidFill>
                  <a:schemeClr val="bg1"/>
                </a:solidFill>
                <a:latin typeface="微软雅黑" panose="020B0503020204020204" pitchFamily="34" charset="-122"/>
                <a:ea typeface="微软雅黑" panose="020B0503020204020204" pitchFamily="34" charset="-122"/>
              </a:rPr>
              <a:t>放款</a:t>
            </a:r>
            <a:endParaRPr kumimoji="1" lang="en-US" altLang="zh-CN" sz="2000" dirty="0" smtClean="0">
              <a:solidFill>
                <a:schemeClr val="bg1"/>
              </a:solidFill>
              <a:latin typeface="微软雅黑" panose="020B0503020204020204" pitchFamily="34" charset="-122"/>
              <a:ea typeface="微软雅黑" panose="020B0503020204020204" pitchFamily="34" charset="-122"/>
            </a:endParaRPr>
          </a:p>
        </p:txBody>
      </p:sp>
      <p:pic>
        <p:nvPicPr>
          <p:cNvPr id="102" name="Picture 10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4440296" y="1223649"/>
            <a:ext cx="797173" cy="797173"/>
          </a:xfrm>
          <a:prstGeom prst="rect">
            <a:avLst/>
          </a:prstGeom>
        </p:spPr>
      </p:pic>
    </p:spTree>
    <p:extLst>
      <p:ext uri="{BB962C8B-B14F-4D97-AF65-F5344CB8AC3E}">
        <p14:creationId xmlns:p14="http://schemas.microsoft.com/office/powerpoint/2010/main" val="351608702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766" y="2"/>
            <a:ext cx="9159766" cy="538479"/>
          </a:xfrm>
          <a:prstGeom prst="rect">
            <a:avLst/>
          </a:prstGeom>
          <a:gradFill flip="none" rotWithShape="1">
            <a:gsLst>
              <a:gs pos="0">
                <a:schemeClr val="bg1">
                  <a:lumMod val="50000"/>
                </a:schemeClr>
              </a:gs>
              <a:gs pos="26000">
                <a:schemeClr val="dk1">
                  <a:tint val="37000"/>
                  <a:satMod val="300000"/>
                </a:schemeClr>
              </a:gs>
              <a:gs pos="100000">
                <a:schemeClr val="dk1">
                  <a:tint val="15000"/>
                  <a:satMod val="350000"/>
                </a:schemeClr>
              </a:gs>
            </a:gsLst>
            <a:lin ang="10800000" scaled="1"/>
            <a:tileRect/>
          </a:gradFill>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latin typeface="微软雅黑" panose="020B0503020204020204" pitchFamily="34" charset="-122"/>
              <a:ea typeface="微软雅黑" panose="020B0503020204020204" pitchFamily="34" charset="-122"/>
            </a:endParaRPr>
          </a:p>
        </p:txBody>
      </p:sp>
      <p:sp>
        <p:nvSpPr>
          <p:cNvPr id="68" name="AutoShape 34"/>
          <p:cNvSpPr>
            <a:spLocks noChangeArrowheads="1"/>
          </p:cNvSpPr>
          <p:nvPr/>
        </p:nvSpPr>
        <p:spPr bwMode="auto">
          <a:xfrm>
            <a:off x="183198" y="142398"/>
            <a:ext cx="792162" cy="792163"/>
          </a:xfrm>
          <a:prstGeom prst="diamond">
            <a:avLst/>
          </a:prstGeom>
          <a:solidFill>
            <a:srgbClr val="C00000"/>
          </a:solidFill>
          <a:ln>
            <a:noFill/>
          </a:ln>
          <a:effectLst>
            <a:outerShdw sy="50000" rotWithShape="0">
              <a:srgbClr val="808080">
                <a:alpha val="50000"/>
              </a:srgbClr>
            </a:outerShdw>
          </a:effectLst>
          <a:extLst/>
        </p:spPr>
        <p:txBody>
          <a:bodyPr wrap="none" anchor="ctr"/>
          <a:lstStyle>
            <a:lvl1pPr eaLnBrk="0" hangingPunct="0">
              <a:spcBef>
                <a:spcPct val="20000"/>
              </a:spcBef>
              <a:defRPr>
                <a:solidFill>
                  <a:srgbClr val="5F5F5F"/>
                </a:solidFill>
                <a:latin typeface="华文细黑" pitchFamily="2" charset="-122"/>
                <a:ea typeface="华文细黑" pitchFamily="2" charset="-122"/>
              </a:defRPr>
            </a:lvl1pPr>
            <a:lvl2pPr marL="742950" indent="-285750" eaLnBrk="0" hangingPunct="0">
              <a:spcBef>
                <a:spcPct val="20000"/>
              </a:spcBef>
              <a:buChar char="–"/>
              <a:defRPr>
                <a:solidFill>
                  <a:srgbClr val="5F5F5F"/>
                </a:solidFill>
                <a:latin typeface="华文细黑" pitchFamily="2" charset="-122"/>
                <a:ea typeface="华文细黑" pitchFamily="2" charset="-122"/>
              </a:defRPr>
            </a:lvl2pPr>
            <a:lvl3pPr marL="1143000" indent="-228600" eaLnBrk="0" hangingPunct="0">
              <a:spcBef>
                <a:spcPct val="20000"/>
              </a:spcBef>
              <a:buChar char="•"/>
              <a:defRPr>
                <a:solidFill>
                  <a:srgbClr val="5F5F5F"/>
                </a:solidFill>
                <a:latin typeface="华文细黑" pitchFamily="2" charset="-122"/>
                <a:ea typeface="华文细黑" pitchFamily="2" charset="-122"/>
              </a:defRPr>
            </a:lvl3pPr>
            <a:lvl4pPr marL="1600200" indent="-228600" eaLnBrk="0" hangingPunct="0">
              <a:spcBef>
                <a:spcPct val="20000"/>
              </a:spcBef>
              <a:buChar char="–"/>
              <a:defRPr>
                <a:solidFill>
                  <a:srgbClr val="5F5F5F"/>
                </a:solidFill>
                <a:latin typeface="华文细黑" pitchFamily="2" charset="-122"/>
                <a:ea typeface="华文细黑" pitchFamily="2" charset="-122"/>
              </a:defRPr>
            </a:lvl4pPr>
            <a:lvl5pPr marL="2057400" indent="-228600" eaLnBrk="0" hangingPunct="0">
              <a:spcBef>
                <a:spcPct val="20000"/>
              </a:spcBef>
              <a:buChar char="»"/>
              <a:defRPr>
                <a:solidFill>
                  <a:srgbClr val="5F5F5F"/>
                </a:solidFill>
                <a:latin typeface="华文细黑" pitchFamily="2" charset="-122"/>
                <a:ea typeface="华文细黑" pitchFamily="2" charset="-122"/>
              </a:defRPr>
            </a:lvl5pPr>
            <a:lvl6pPr marL="25146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6pPr>
            <a:lvl7pPr marL="29718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7pPr>
            <a:lvl8pPr marL="34290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8pPr>
            <a:lvl9pPr marL="38862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9pPr>
          </a:lstStyle>
          <a:p>
            <a:pPr algn="ctr">
              <a:spcBef>
                <a:spcPct val="0"/>
              </a:spcBef>
            </a:pPr>
            <a:r>
              <a:rPr lang="en-US" altLang="zh-CN" sz="2000" b="1" dirty="0" smtClean="0">
                <a:solidFill>
                  <a:schemeClr val="bg1"/>
                </a:solidFill>
                <a:latin typeface="微软雅黑" panose="020B0503020204020204" pitchFamily="34" charset="-122"/>
                <a:ea typeface="微软雅黑" panose="020B0503020204020204" pitchFamily="34" charset="-122"/>
              </a:rPr>
              <a:t>03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853438" y="482737"/>
            <a:ext cx="5174597" cy="461665"/>
          </a:xfrm>
          <a:prstGeom prst="rect">
            <a:avLst/>
          </a:prstGeom>
          <a:noFill/>
        </p:spPr>
        <p:txBody>
          <a:bodyPr wrap="square" rtlCol="0">
            <a:spAutoFit/>
          </a:bodyPr>
          <a:lstStyle/>
          <a:p>
            <a:r>
              <a:rPr kumimoji="1" lang="zh-CN" altLang="en-US" sz="24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小巨人信用贷</a:t>
            </a:r>
            <a:endParaRPr kumimoji="1" lang="zh-CN" altLang="en-US" sz="2400" b="1" i="0"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853438" y="1284741"/>
            <a:ext cx="8300562" cy="4616648"/>
          </a:xfrm>
          <a:prstGeom prst="rect">
            <a:avLst/>
          </a:prstGeom>
        </p:spPr>
        <p:txBody>
          <a:bodyPr wrap="square">
            <a:spAutoFit/>
          </a:bodyPr>
          <a:lstStyle/>
          <a:p>
            <a:pPr algn="just">
              <a:lnSpc>
                <a:spcPct val="200000"/>
              </a:lnSpc>
              <a:spcAft>
                <a:spcPts val="0"/>
              </a:spcAft>
            </a:pPr>
            <a:r>
              <a:rPr lang="zh-CN" altLang="en-US" sz="2000" kern="100" dirty="0" smtClean="0">
                <a:latin typeface="微软雅黑" panose="020B0503020204020204" pitchFamily="34" charset="-122"/>
                <a:ea typeface="微软雅黑" panose="020B0503020204020204" pitchFamily="34" charset="-122"/>
                <a:cs typeface="Times New Roman"/>
              </a:rPr>
              <a:t>无</a:t>
            </a:r>
            <a:r>
              <a:rPr lang="zh-CN" altLang="en-US" sz="2000" kern="100" dirty="0">
                <a:latin typeface="微软雅黑" panose="020B0503020204020204" pitchFamily="34" charset="-122"/>
                <a:ea typeface="微软雅黑" panose="020B0503020204020204" pitchFamily="34" charset="-122"/>
                <a:cs typeface="Times New Roman"/>
              </a:rPr>
              <a:t>抵押、无</a:t>
            </a:r>
            <a:r>
              <a:rPr lang="zh-CN" altLang="en-US" sz="2000" kern="100" dirty="0" smtClean="0">
                <a:latin typeface="微软雅黑" panose="020B0503020204020204" pitchFamily="34" charset="-122"/>
                <a:ea typeface="微软雅黑" panose="020B0503020204020204" pitchFamily="34" charset="-122"/>
                <a:cs typeface="Times New Roman"/>
              </a:rPr>
              <a:t>质押，</a:t>
            </a:r>
            <a:r>
              <a:rPr lang="zh-CN" altLang="en-US" sz="2000" kern="100" dirty="0">
                <a:latin typeface="微软雅黑" panose="020B0503020204020204" pitchFamily="34" charset="-122"/>
                <a:ea typeface="微软雅黑" panose="020B0503020204020204" pitchFamily="34" charset="-122"/>
                <a:cs typeface="Times New Roman"/>
              </a:rPr>
              <a:t>真正意义上的</a:t>
            </a:r>
            <a:r>
              <a:rPr lang="zh-CN" altLang="en-US" sz="2000" kern="100" dirty="0">
                <a:solidFill>
                  <a:srgbClr val="AB0521"/>
                </a:solidFill>
                <a:latin typeface="微软雅黑" panose="020B0503020204020204" pitchFamily="34" charset="-122"/>
                <a:ea typeface="微软雅黑" panose="020B0503020204020204" pitchFamily="34" charset="-122"/>
                <a:cs typeface="Times New Roman"/>
              </a:rPr>
              <a:t>纯信用</a:t>
            </a:r>
            <a:r>
              <a:rPr lang="zh-CN" altLang="en-US" sz="2000" kern="100" dirty="0">
                <a:latin typeface="微软雅黑" panose="020B0503020204020204" pitchFamily="34" charset="-122"/>
                <a:ea typeface="微软雅黑" panose="020B0503020204020204" pitchFamily="34" charset="-122"/>
                <a:cs typeface="Times New Roman"/>
              </a:rPr>
              <a:t>贷款。</a:t>
            </a:r>
            <a:endParaRPr lang="en-US" altLang="zh-CN" sz="2000" kern="100" dirty="0">
              <a:latin typeface="微软雅黑" panose="020B0503020204020204" pitchFamily="34" charset="-122"/>
              <a:ea typeface="微软雅黑" panose="020B0503020204020204" pitchFamily="34" charset="-122"/>
              <a:cs typeface="Times New Roman"/>
            </a:endParaRPr>
          </a:p>
          <a:p>
            <a:pPr indent="304800" algn="just">
              <a:lnSpc>
                <a:spcPct val="150000"/>
              </a:lnSpc>
              <a:spcAft>
                <a:spcPts val="0"/>
              </a:spcAft>
            </a:pPr>
            <a:endParaRPr lang="en-US" altLang="zh-CN" sz="1600" kern="100" dirty="0">
              <a:latin typeface="微软雅黑" panose="020B0503020204020204" pitchFamily="34" charset="-122"/>
              <a:ea typeface="微软雅黑" panose="020B0503020204020204" pitchFamily="34" charset="-122"/>
              <a:cs typeface="Times New Roman"/>
            </a:endParaRPr>
          </a:p>
          <a:p>
            <a:pPr algn="just">
              <a:lnSpc>
                <a:spcPct val="150000"/>
              </a:lnSpc>
              <a:spcAft>
                <a:spcPts val="0"/>
              </a:spcAft>
            </a:pPr>
            <a:r>
              <a:rPr lang="zh-CN" altLang="zh-CN" sz="2000" b="1" kern="100" dirty="0">
                <a:solidFill>
                  <a:schemeClr val="accent3"/>
                </a:solidFill>
                <a:latin typeface="微软雅黑" panose="020B0503020204020204" pitchFamily="34" charset="-122"/>
                <a:ea typeface="微软雅黑" panose="020B0503020204020204" pitchFamily="34" charset="-122"/>
                <a:cs typeface="Times New Roman"/>
              </a:rPr>
              <a:t>企业</a:t>
            </a:r>
            <a:r>
              <a:rPr lang="zh-CN" altLang="en-US" sz="2000" b="1" kern="100" dirty="0">
                <a:solidFill>
                  <a:schemeClr val="accent3"/>
                </a:solidFill>
                <a:latin typeface="微软雅黑" panose="020B0503020204020204" pitchFamily="34" charset="-122"/>
                <a:ea typeface="微软雅黑" panose="020B0503020204020204" pitchFamily="34" charset="-122"/>
                <a:cs typeface="Times New Roman"/>
              </a:rPr>
              <a:t>准入要求</a:t>
            </a:r>
            <a:endParaRPr lang="zh-CN" altLang="zh-CN" sz="2000" b="1" kern="100" dirty="0">
              <a:solidFill>
                <a:schemeClr val="accent3"/>
              </a:solidFill>
              <a:latin typeface="微软雅黑" panose="020B0503020204020204" pitchFamily="34" charset="-122"/>
              <a:ea typeface="微软雅黑" panose="020B0503020204020204" pitchFamily="34" charset="-122"/>
              <a:cs typeface="Times New Roman"/>
            </a:endParaRPr>
          </a:p>
          <a:p>
            <a:pPr marL="342900" lvl="0" indent="-342900" algn="just">
              <a:lnSpc>
                <a:spcPct val="200000"/>
              </a:lnSpc>
              <a:spcAft>
                <a:spcPts val="0"/>
              </a:spcAft>
              <a:buFont typeface="Wingdings"/>
              <a:buChar char=""/>
            </a:pPr>
            <a:r>
              <a:rPr lang="zh-CN" altLang="en-US" sz="2000" kern="100" dirty="0">
                <a:latin typeface="微软雅黑" panose="020B0503020204020204" pitchFamily="34" charset="-122"/>
                <a:ea typeface="微软雅黑" panose="020B0503020204020204" pitchFamily="34" charset="-122"/>
                <a:cs typeface="Times New Roman"/>
              </a:rPr>
              <a:t>企业</a:t>
            </a:r>
            <a:r>
              <a:rPr lang="zh-CN" altLang="zh-CN" sz="2000" kern="100" dirty="0">
                <a:latin typeface="微软雅黑" panose="020B0503020204020204" pitchFamily="34" charset="-122"/>
                <a:ea typeface="微软雅黑" panose="020B0503020204020204" pitchFamily="34" charset="-122"/>
                <a:cs typeface="Times New Roman"/>
              </a:rPr>
              <a:t>无不良信用记录，法定代表人</a:t>
            </a:r>
            <a:r>
              <a:rPr lang="en-US" altLang="zh-CN" sz="2000" kern="100" dirty="0">
                <a:latin typeface="微软雅黑" panose="020B0503020204020204" pitchFamily="34" charset="-122"/>
                <a:ea typeface="微软雅黑" panose="020B0503020204020204" pitchFamily="34" charset="-122"/>
                <a:cs typeface="Times New Roman"/>
              </a:rPr>
              <a:t>/</a:t>
            </a:r>
            <a:r>
              <a:rPr lang="zh-CN" altLang="zh-CN" sz="2000" kern="100" dirty="0">
                <a:latin typeface="微软雅黑" panose="020B0503020204020204" pitchFamily="34" charset="-122"/>
                <a:ea typeface="微软雅黑" panose="020B0503020204020204" pitchFamily="34" charset="-122"/>
                <a:cs typeface="Times New Roman"/>
              </a:rPr>
              <a:t>实际控制人无不良从业</a:t>
            </a:r>
            <a:r>
              <a:rPr lang="en-US" altLang="zh-CN" sz="2000" kern="100" dirty="0">
                <a:latin typeface="微软雅黑" panose="020B0503020204020204" pitchFamily="34" charset="-122"/>
                <a:ea typeface="微软雅黑" panose="020B0503020204020204" pitchFamily="34" charset="-122"/>
                <a:cs typeface="Times New Roman"/>
              </a:rPr>
              <a:t>/</a:t>
            </a:r>
            <a:r>
              <a:rPr lang="zh-CN" altLang="zh-CN" sz="2000" kern="100" dirty="0">
                <a:latin typeface="微软雅黑" panose="020B0503020204020204" pitchFamily="34" charset="-122"/>
                <a:ea typeface="微软雅黑" panose="020B0503020204020204" pitchFamily="34" charset="-122"/>
                <a:cs typeface="Times New Roman"/>
              </a:rPr>
              <a:t>信用记录</a:t>
            </a:r>
          </a:p>
          <a:p>
            <a:pPr marL="342900" lvl="0" indent="-342900" algn="just">
              <a:lnSpc>
                <a:spcPct val="200000"/>
              </a:lnSpc>
              <a:spcAft>
                <a:spcPts val="0"/>
              </a:spcAft>
              <a:buFont typeface="Wingdings"/>
              <a:buChar char=""/>
            </a:pPr>
            <a:r>
              <a:rPr lang="zh-CN" altLang="zh-CN" sz="2000" kern="100" dirty="0">
                <a:latin typeface="微软雅黑" panose="020B0503020204020204" pitchFamily="34" charset="-122"/>
                <a:ea typeface="微软雅黑" panose="020B0503020204020204" pitchFamily="34" charset="-122"/>
                <a:cs typeface="Times New Roman"/>
              </a:rPr>
              <a:t>未出现小巨人（培育）项目验收未通过或被摘牌的情况</a:t>
            </a:r>
          </a:p>
          <a:p>
            <a:pPr marL="342900" lvl="0" indent="-342900" algn="just">
              <a:lnSpc>
                <a:spcPct val="200000"/>
              </a:lnSpc>
              <a:spcAft>
                <a:spcPts val="0"/>
              </a:spcAft>
              <a:buFont typeface="Wingdings"/>
              <a:buChar char=""/>
            </a:pPr>
            <a:r>
              <a:rPr lang="zh-CN" altLang="zh-CN" sz="2000" kern="100" dirty="0">
                <a:latin typeface="微软雅黑" panose="020B0503020204020204" pitchFamily="34" charset="-122"/>
                <a:ea typeface="微软雅黑" panose="020B0503020204020204" pitchFamily="34" charset="-122"/>
                <a:cs typeface="Times New Roman"/>
              </a:rPr>
              <a:t>小巨人项目验收通过</a:t>
            </a:r>
            <a:r>
              <a:rPr lang="en-US" altLang="zh-CN" sz="2000" kern="100" dirty="0">
                <a:latin typeface="微软雅黑" panose="020B0503020204020204" pitchFamily="34" charset="-122"/>
                <a:ea typeface="微软雅黑" panose="020B0503020204020204" pitchFamily="34" charset="-122"/>
                <a:cs typeface="Times New Roman"/>
              </a:rPr>
              <a:t>1</a:t>
            </a:r>
            <a:r>
              <a:rPr lang="zh-CN" altLang="zh-CN" sz="2000" kern="100" dirty="0">
                <a:latin typeface="微软雅黑" panose="020B0503020204020204" pitchFamily="34" charset="-122"/>
                <a:ea typeface="微软雅黑" panose="020B0503020204020204" pitchFamily="34" charset="-122"/>
                <a:cs typeface="Times New Roman"/>
              </a:rPr>
              <a:t>年以上</a:t>
            </a:r>
            <a:r>
              <a:rPr lang="zh-CN" altLang="en-US" sz="2000" kern="100" dirty="0">
                <a:latin typeface="微软雅黑" panose="020B0503020204020204" pitchFamily="34" charset="-122"/>
                <a:ea typeface="微软雅黑" panose="020B0503020204020204" pitchFamily="34" charset="-122"/>
                <a:cs typeface="Times New Roman"/>
              </a:rPr>
              <a:t>，</a:t>
            </a:r>
            <a:r>
              <a:rPr lang="zh-CN" altLang="zh-CN" sz="2000" kern="100" dirty="0">
                <a:latin typeface="微软雅黑" panose="020B0503020204020204" pitchFamily="34" charset="-122"/>
                <a:ea typeface="微软雅黑" panose="020B0503020204020204" pitchFamily="34" charset="-122"/>
                <a:cs typeface="Times New Roman"/>
              </a:rPr>
              <a:t>距评审认定时期超过</a:t>
            </a:r>
            <a:r>
              <a:rPr lang="en-US" altLang="zh-CN" sz="2000" kern="100" dirty="0">
                <a:latin typeface="微软雅黑" panose="020B0503020204020204" pitchFamily="34" charset="-122"/>
                <a:ea typeface="微软雅黑" panose="020B0503020204020204" pitchFamily="34" charset="-122"/>
                <a:cs typeface="Times New Roman"/>
              </a:rPr>
              <a:t>3</a:t>
            </a:r>
            <a:r>
              <a:rPr lang="zh-CN" altLang="zh-CN" sz="2000" kern="100" dirty="0">
                <a:latin typeface="微软雅黑" panose="020B0503020204020204" pitchFamily="34" charset="-122"/>
                <a:ea typeface="微软雅黑" panose="020B0503020204020204" pitchFamily="34" charset="-122"/>
                <a:cs typeface="Times New Roman"/>
              </a:rPr>
              <a:t>年的</a:t>
            </a:r>
            <a:r>
              <a:rPr lang="en-US" altLang="zh-CN" sz="2000" kern="100" dirty="0">
                <a:latin typeface="微软雅黑" panose="020B0503020204020204" pitchFamily="34" charset="-122"/>
                <a:ea typeface="微软雅黑" panose="020B0503020204020204" pitchFamily="34" charset="-122"/>
                <a:cs typeface="Times New Roman"/>
              </a:rPr>
              <a:t>:</a:t>
            </a:r>
            <a:r>
              <a:rPr lang="zh-CN" altLang="zh-CN" sz="2000" kern="100" dirty="0">
                <a:latin typeface="微软雅黑" panose="020B0503020204020204" pitchFamily="34" charset="-122"/>
                <a:ea typeface="微软雅黑" panose="020B0503020204020204" pitchFamily="34" charset="-122"/>
                <a:cs typeface="Times New Roman"/>
              </a:rPr>
              <a:t>“最近年度销售收入和税前利润不低于小巨人（培育）评审认定期最近三年平均值；负债率低于</a:t>
            </a:r>
            <a:r>
              <a:rPr lang="en-US" altLang="zh-CN" sz="2000" kern="100" dirty="0">
                <a:latin typeface="微软雅黑" panose="020B0503020204020204" pitchFamily="34" charset="-122"/>
                <a:ea typeface="微软雅黑" panose="020B0503020204020204" pitchFamily="34" charset="-122"/>
                <a:cs typeface="Times New Roman"/>
              </a:rPr>
              <a:t>60%</a:t>
            </a:r>
            <a:r>
              <a:rPr lang="zh-CN" altLang="zh-CN" sz="2000" kern="100" dirty="0">
                <a:latin typeface="微软雅黑" panose="020B0503020204020204" pitchFamily="34" charset="-122"/>
                <a:ea typeface="微软雅黑" panose="020B0503020204020204" pitchFamily="34" charset="-122"/>
                <a:cs typeface="Times New Roman"/>
              </a:rPr>
              <a:t>；上年经营性现金流为正”</a:t>
            </a:r>
            <a:endParaRPr lang="en-US" altLang="zh-CN" sz="2000" kern="100" dirty="0">
              <a:latin typeface="微软雅黑" panose="020B0503020204020204" pitchFamily="34" charset="-122"/>
              <a:ea typeface="微软雅黑" panose="020B0503020204020204" pitchFamily="34" charset="-122"/>
              <a:cs typeface="Times New Rom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038" y="139"/>
            <a:ext cx="1757362" cy="1757362"/>
          </a:xfrm>
          <a:prstGeom prst="rect">
            <a:avLst/>
          </a:prstGeom>
        </p:spPr>
      </p:pic>
    </p:spTree>
    <p:extLst>
      <p:ext uri="{BB962C8B-B14F-4D97-AF65-F5344CB8AC3E}">
        <p14:creationId xmlns:p14="http://schemas.microsoft.com/office/powerpoint/2010/main" val="137537769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766" y="2"/>
            <a:ext cx="9159766" cy="538479"/>
          </a:xfrm>
          <a:prstGeom prst="rect">
            <a:avLst/>
          </a:prstGeom>
          <a:gradFill flip="none" rotWithShape="1">
            <a:gsLst>
              <a:gs pos="0">
                <a:schemeClr val="bg1">
                  <a:lumMod val="50000"/>
                </a:schemeClr>
              </a:gs>
              <a:gs pos="26000">
                <a:schemeClr val="dk1">
                  <a:tint val="37000"/>
                  <a:satMod val="300000"/>
                </a:schemeClr>
              </a:gs>
              <a:gs pos="100000">
                <a:schemeClr val="dk1">
                  <a:tint val="15000"/>
                  <a:satMod val="350000"/>
                </a:schemeClr>
              </a:gs>
            </a:gsLst>
            <a:lin ang="10800000" scaled="1"/>
            <a:tileRect/>
          </a:gradFill>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latin typeface="微软雅黑" panose="020B0503020204020204" pitchFamily="34" charset="-122"/>
              <a:ea typeface="微软雅黑" panose="020B0503020204020204" pitchFamily="34" charset="-122"/>
            </a:endParaRPr>
          </a:p>
        </p:txBody>
      </p:sp>
      <p:sp>
        <p:nvSpPr>
          <p:cNvPr id="68" name="AutoShape 34"/>
          <p:cNvSpPr>
            <a:spLocks noChangeArrowheads="1"/>
          </p:cNvSpPr>
          <p:nvPr/>
        </p:nvSpPr>
        <p:spPr bwMode="auto">
          <a:xfrm>
            <a:off x="183198" y="142398"/>
            <a:ext cx="792162" cy="792163"/>
          </a:xfrm>
          <a:prstGeom prst="diamond">
            <a:avLst/>
          </a:prstGeom>
          <a:solidFill>
            <a:srgbClr val="C00000"/>
          </a:solidFill>
          <a:ln>
            <a:noFill/>
          </a:ln>
          <a:effectLst>
            <a:outerShdw sy="50000" rotWithShape="0">
              <a:srgbClr val="808080">
                <a:alpha val="50000"/>
              </a:srgbClr>
            </a:outerShdw>
          </a:effectLst>
          <a:extLst/>
        </p:spPr>
        <p:txBody>
          <a:bodyPr wrap="none" anchor="ctr"/>
          <a:lstStyle>
            <a:lvl1pPr eaLnBrk="0" hangingPunct="0">
              <a:spcBef>
                <a:spcPct val="20000"/>
              </a:spcBef>
              <a:defRPr>
                <a:solidFill>
                  <a:srgbClr val="5F5F5F"/>
                </a:solidFill>
                <a:latin typeface="华文细黑" pitchFamily="2" charset="-122"/>
                <a:ea typeface="华文细黑" pitchFamily="2" charset="-122"/>
              </a:defRPr>
            </a:lvl1pPr>
            <a:lvl2pPr marL="742950" indent="-285750" eaLnBrk="0" hangingPunct="0">
              <a:spcBef>
                <a:spcPct val="20000"/>
              </a:spcBef>
              <a:buChar char="–"/>
              <a:defRPr>
                <a:solidFill>
                  <a:srgbClr val="5F5F5F"/>
                </a:solidFill>
                <a:latin typeface="华文细黑" pitchFamily="2" charset="-122"/>
                <a:ea typeface="华文细黑" pitchFamily="2" charset="-122"/>
              </a:defRPr>
            </a:lvl2pPr>
            <a:lvl3pPr marL="1143000" indent="-228600" eaLnBrk="0" hangingPunct="0">
              <a:spcBef>
                <a:spcPct val="20000"/>
              </a:spcBef>
              <a:buChar char="•"/>
              <a:defRPr>
                <a:solidFill>
                  <a:srgbClr val="5F5F5F"/>
                </a:solidFill>
                <a:latin typeface="华文细黑" pitchFamily="2" charset="-122"/>
                <a:ea typeface="华文细黑" pitchFamily="2" charset="-122"/>
              </a:defRPr>
            </a:lvl3pPr>
            <a:lvl4pPr marL="1600200" indent="-228600" eaLnBrk="0" hangingPunct="0">
              <a:spcBef>
                <a:spcPct val="20000"/>
              </a:spcBef>
              <a:buChar char="–"/>
              <a:defRPr>
                <a:solidFill>
                  <a:srgbClr val="5F5F5F"/>
                </a:solidFill>
                <a:latin typeface="华文细黑" pitchFamily="2" charset="-122"/>
                <a:ea typeface="华文细黑" pitchFamily="2" charset="-122"/>
              </a:defRPr>
            </a:lvl4pPr>
            <a:lvl5pPr marL="2057400" indent="-228600" eaLnBrk="0" hangingPunct="0">
              <a:spcBef>
                <a:spcPct val="20000"/>
              </a:spcBef>
              <a:buChar char="»"/>
              <a:defRPr>
                <a:solidFill>
                  <a:srgbClr val="5F5F5F"/>
                </a:solidFill>
                <a:latin typeface="华文细黑" pitchFamily="2" charset="-122"/>
                <a:ea typeface="华文细黑" pitchFamily="2" charset="-122"/>
              </a:defRPr>
            </a:lvl5pPr>
            <a:lvl6pPr marL="25146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6pPr>
            <a:lvl7pPr marL="29718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7pPr>
            <a:lvl8pPr marL="34290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8pPr>
            <a:lvl9pPr marL="38862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9pPr>
          </a:lstStyle>
          <a:p>
            <a:pPr algn="ctr">
              <a:spcBef>
                <a:spcPct val="0"/>
              </a:spcBef>
            </a:pPr>
            <a:r>
              <a:rPr lang="en-US" altLang="zh-CN" sz="2000" b="1" dirty="0" smtClean="0">
                <a:solidFill>
                  <a:schemeClr val="bg1"/>
                </a:solidFill>
                <a:latin typeface="微软雅黑" panose="020B0503020204020204" pitchFamily="34" charset="-122"/>
                <a:ea typeface="微软雅黑" panose="020B0503020204020204" pitchFamily="34" charset="-122"/>
              </a:rPr>
              <a:t>03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853438" y="482737"/>
            <a:ext cx="5174597" cy="461665"/>
          </a:xfrm>
          <a:prstGeom prst="rect">
            <a:avLst/>
          </a:prstGeom>
          <a:noFill/>
        </p:spPr>
        <p:txBody>
          <a:bodyPr wrap="square" rtlCol="0">
            <a:spAutoFit/>
          </a:bodyPr>
          <a:lstStyle/>
          <a:p>
            <a:r>
              <a:rPr kumimoji="1" lang="zh-CN" altLang="en-US" sz="24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小巨人信用贷</a:t>
            </a:r>
            <a:endParaRPr kumimoji="1" lang="zh-CN" altLang="en-US" sz="2400" b="1" i="0"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456662872"/>
              </p:ext>
            </p:extLst>
          </p:nvPr>
        </p:nvGraphicFramePr>
        <p:xfrm>
          <a:off x="853438" y="2051957"/>
          <a:ext cx="8161905" cy="3971672"/>
        </p:xfrm>
        <a:graphic>
          <a:graphicData uri="http://schemas.openxmlformats.org/drawingml/2006/table">
            <a:tbl>
              <a:tblPr firstRow="1" firstCol="1" bandRow="1"/>
              <a:tblGrid>
                <a:gridCol w="1914643">
                  <a:extLst>
                    <a:ext uri="{9D8B030D-6E8A-4147-A177-3AD203B41FA5}">
                      <a16:colId xmlns:a16="http://schemas.microsoft.com/office/drawing/2014/main" xmlns="" val="20000"/>
                    </a:ext>
                  </a:extLst>
                </a:gridCol>
                <a:gridCol w="3049612">
                  <a:extLst>
                    <a:ext uri="{9D8B030D-6E8A-4147-A177-3AD203B41FA5}">
                      <a16:colId xmlns:a16="http://schemas.microsoft.com/office/drawing/2014/main" xmlns="" val="20001"/>
                    </a:ext>
                  </a:extLst>
                </a:gridCol>
                <a:gridCol w="3197650">
                  <a:extLst>
                    <a:ext uri="{9D8B030D-6E8A-4147-A177-3AD203B41FA5}">
                      <a16:colId xmlns:a16="http://schemas.microsoft.com/office/drawing/2014/main" xmlns="" val="20002"/>
                    </a:ext>
                  </a:extLst>
                </a:gridCol>
              </a:tblGrid>
              <a:tr h="782872">
                <a:tc>
                  <a:txBody>
                    <a:bodyPr/>
                    <a:lstStyle/>
                    <a:p>
                      <a:pPr algn="just">
                        <a:spcAft>
                          <a:spcPts val="0"/>
                        </a:spcAft>
                      </a:pPr>
                      <a:r>
                        <a:rPr lang="en-US" sz="1700" b="1" kern="100" dirty="0">
                          <a:solidFill>
                            <a:srgbClr val="FFFFFF"/>
                          </a:solidFill>
                          <a:effectLst/>
                          <a:latin typeface="微软雅黑" panose="020B0503020204020204" pitchFamily="34" charset="-122"/>
                          <a:ea typeface="微软雅黑" panose="020B0503020204020204" pitchFamily="34" charset="-122"/>
                          <a:cs typeface="Times New Roman"/>
                        </a:rPr>
                        <a:t>        </a:t>
                      </a:r>
                      <a:r>
                        <a:rPr lang="zh-CN" sz="1700" b="1" kern="100" dirty="0">
                          <a:solidFill>
                            <a:srgbClr val="FFFFFF"/>
                          </a:solidFill>
                          <a:effectLst/>
                          <a:latin typeface="微软雅黑" panose="020B0503020204020204" pitchFamily="34" charset="-122"/>
                          <a:ea typeface="微软雅黑" panose="020B0503020204020204" pitchFamily="34" charset="-122"/>
                          <a:cs typeface="Times New Roman"/>
                        </a:rPr>
                        <a:t>贷款额度</a:t>
                      </a:r>
                      <a:endParaRPr lang="zh-CN" sz="1700" kern="100" dirty="0">
                        <a:effectLst/>
                        <a:latin typeface="微软雅黑" panose="020B0503020204020204" pitchFamily="34" charset="-122"/>
                        <a:ea typeface="微软雅黑" panose="020B0503020204020204" pitchFamily="34" charset="-122"/>
                        <a:cs typeface="Times New Roman"/>
                      </a:endParaRPr>
                    </a:p>
                    <a:p>
                      <a:pPr algn="just">
                        <a:spcAft>
                          <a:spcPts val="0"/>
                        </a:spcAft>
                      </a:pPr>
                      <a:endParaRPr lang="en-US" altLang="zh-CN" sz="1700" b="1" kern="100" dirty="0">
                        <a:solidFill>
                          <a:srgbClr val="FFFFFF"/>
                        </a:solidFill>
                        <a:effectLst/>
                        <a:latin typeface="微软雅黑" panose="020B0503020204020204" pitchFamily="34" charset="-122"/>
                        <a:ea typeface="微软雅黑" panose="020B0503020204020204" pitchFamily="34" charset="-122"/>
                        <a:cs typeface="Times New Roman"/>
                      </a:endParaRPr>
                    </a:p>
                    <a:p>
                      <a:pPr algn="just">
                        <a:spcAft>
                          <a:spcPts val="0"/>
                        </a:spcAft>
                      </a:pPr>
                      <a:r>
                        <a:rPr lang="zh-CN" sz="1700" b="1" kern="100" dirty="0">
                          <a:solidFill>
                            <a:srgbClr val="FFFFFF"/>
                          </a:solidFill>
                          <a:effectLst/>
                          <a:latin typeface="微软雅黑" panose="020B0503020204020204" pitchFamily="34" charset="-122"/>
                          <a:ea typeface="微软雅黑" panose="020B0503020204020204" pitchFamily="34" charset="-122"/>
                          <a:cs typeface="Times New Roman"/>
                        </a:rPr>
                        <a:t>企业类型</a:t>
                      </a:r>
                      <a:endParaRPr lang="zh-CN" sz="1700" kern="100" dirty="0">
                        <a:effectLst/>
                        <a:latin typeface="微软雅黑" panose="020B0503020204020204" pitchFamily="34" charset="-122"/>
                        <a:ea typeface="微软雅黑" panose="020B0503020204020204" pitchFamily="34" charset="-122"/>
                        <a:cs typeface="Times New Roman"/>
                      </a:endParaRPr>
                    </a:p>
                  </a:txBody>
                  <a:tcPr marL="73394" marR="733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solidFill>
                        <a:srgbClr val="FFFFFF"/>
                      </a:solidFill>
                      <a:prstDash val="solid"/>
                      <a:round/>
                      <a:headEnd type="none" w="med" len="med"/>
                      <a:tailEnd type="none" w="med" len="med"/>
                    </a:lnTlToBr>
                    <a:solidFill>
                      <a:srgbClr val="004B78"/>
                    </a:solidFill>
                  </a:tcPr>
                </a:tc>
                <a:tc>
                  <a:txBody>
                    <a:bodyPr/>
                    <a:lstStyle/>
                    <a:p>
                      <a:pPr algn="ctr">
                        <a:spcAft>
                          <a:spcPts val="0"/>
                        </a:spcAft>
                      </a:pPr>
                      <a:endParaRPr lang="en-US" altLang="zh-CN" sz="1700" b="1" kern="100" dirty="0">
                        <a:solidFill>
                          <a:srgbClr val="FFFFFF"/>
                        </a:solidFill>
                        <a:effectLst/>
                        <a:latin typeface="微软雅黑" panose="020B0503020204020204" pitchFamily="34" charset="-122"/>
                        <a:ea typeface="微软雅黑" panose="020B0503020204020204" pitchFamily="34" charset="-122"/>
                        <a:cs typeface="Times New Roman"/>
                      </a:endParaRPr>
                    </a:p>
                    <a:p>
                      <a:pPr algn="ctr">
                        <a:spcAft>
                          <a:spcPts val="0"/>
                        </a:spcAft>
                      </a:pPr>
                      <a:r>
                        <a:rPr lang="zh-CN" sz="1700" b="1" kern="100" dirty="0">
                          <a:solidFill>
                            <a:srgbClr val="FFFFFF"/>
                          </a:solidFill>
                          <a:effectLst/>
                          <a:latin typeface="微软雅黑" panose="020B0503020204020204" pitchFamily="34" charset="-122"/>
                          <a:ea typeface="微软雅黑" panose="020B0503020204020204" pitchFamily="34" charset="-122"/>
                          <a:cs typeface="Times New Roman"/>
                        </a:rPr>
                        <a:t>小巨人企业</a:t>
                      </a:r>
                      <a:endParaRPr lang="zh-CN" sz="1700" kern="100" dirty="0">
                        <a:effectLst/>
                        <a:latin typeface="微软雅黑" panose="020B0503020204020204" pitchFamily="34" charset="-122"/>
                        <a:ea typeface="微软雅黑" panose="020B0503020204020204" pitchFamily="34" charset="-122"/>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78"/>
                    </a:solidFill>
                  </a:tcPr>
                </a:tc>
                <a:tc>
                  <a:txBody>
                    <a:bodyPr/>
                    <a:lstStyle/>
                    <a:p>
                      <a:pPr algn="ctr">
                        <a:spcAft>
                          <a:spcPts val="0"/>
                        </a:spcAft>
                      </a:pPr>
                      <a:endParaRPr lang="en-US" altLang="zh-CN" sz="1700" b="1" kern="100" dirty="0">
                        <a:solidFill>
                          <a:srgbClr val="FFFFFF"/>
                        </a:solidFill>
                        <a:effectLst/>
                        <a:latin typeface="微软雅黑" panose="020B0503020204020204" pitchFamily="34" charset="-122"/>
                        <a:ea typeface="微软雅黑" panose="020B0503020204020204" pitchFamily="34" charset="-122"/>
                        <a:cs typeface="Times New Roman"/>
                      </a:endParaRPr>
                    </a:p>
                    <a:p>
                      <a:pPr algn="ctr">
                        <a:spcAft>
                          <a:spcPts val="0"/>
                        </a:spcAft>
                      </a:pPr>
                      <a:r>
                        <a:rPr lang="zh-CN" sz="1700" b="1" kern="100" dirty="0">
                          <a:solidFill>
                            <a:srgbClr val="FFFFFF"/>
                          </a:solidFill>
                          <a:effectLst/>
                          <a:latin typeface="微软雅黑" panose="020B0503020204020204" pitchFamily="34" charset="-122"/>
                          <a:ea typeface="微软雅黑" panose="020B0503020204020204" pitchFamily="34" charset="-122"/>
                          <a:cs typeface="Times New Roman"/>
                        </a:rPr>
                        <a:t>小巨人培育企业</a:t>
                      </a:r>
                      <a:endParaRPr lang="zh-CN" sz="1700" kern="100" dirty="0">
                        <a:effectLst/>
                        <a:latin typeface="微软雅黑" panose="020B0503020204020204" pitchFamily="34" charset="-122"/>
                        <a:ea typeface="微软雅黑" panose="020B0503020204020204" pitchFamily="34" charset="-122"/>
                        <a:cs typeface="Times New Roman"/>
                      </a:endParaRPr>
                    </a:p>
                  </a:txBody>
                  <a:tcPr marL="73394" marR="733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78"/>
                    </a:solidFill>
                  </a:tcPr>
                </a:tc>
                <a:extLst>
                  <a:ext uri="{0D108BD9-81ED-4DB2-BD59-A6C34878D82A}">
                    <a16:rowId xmlns:a16="http://schemas.microsoft.com/office/drawing/2014/main" xmlns="" val="10000"/>
                  </a:ext>
                </a:extLst>
              </a:tr>
              <a:tr h="1791634">
                <a:tc>
                  <a:txBody>
                    <a:bodyPr/>
                    <a:lstStyle/>
                    <a:p>
                      <a:pPr algn="just">
                        <a:spcAft>
                          <a:spcPts val="0"/>
                        </a:spcAft>
                      </a:pPr>
                      <a:endParaRPr lang="en-US" altLang="zh-CN" sz="1600" b="1" kern="100" dirty="0">
                        <a:effectLst/>
                        <a:latin typeface="微软雅黑" panose="020B0503020204020204" pitchFamily="34" charset="-122"/>
                        <a:ea typeface="微软雅黑" panose="020B0503020204020204" pitchFamily="34" charset="-122"/>
                        <a:cs typeface="Times New Roman"/>
                      </a:endParaRPr>
                    </a:p>
                    <a:p>
                      <a:pPr algn="just">
                        <a:spcAft>
                          <a:spcPts val="0"/>
                        </a:spcAft>
                      </a:pPr>
                      <a:endParaRPr lang="en-US" altLang="zh-CN" sz="1600" b="1" kern="100" dirty="0">
                        <a:effectLst/>
                        <a:latin typeface="微软雅黑" panose="020B0503020204020204" pitchFamily="34" charset="-122"/>
                        <a:ea typeface="微软雅黑" panose="020B0503020204020204" pitchFamily="34" charset="-122"/>
                        <a:cs typeface="Times New Roman"/>
                      </a:endParaRPr>
                    </a:p>
                    <a:p>
                      <a:pPr algn="just">
                        <a:spcAft>
                          <a:spcPts val="0"/>
                        </a:spcAft>
                      </a:pPr>
                      <a:endParaRPr lang="en-US" altLang="zh-CN" sz="1600" b="1" kern="100" dirty="0">
                        <a:effectLst/>
                        <a:latin typeface="微软雅黑" panose="020B0503020204020204" pitchFamily="34" charset="-122"/>
                        <a:ea typeface="微软雅黑" panose="020B0503020204020204" pitchFamily="34" charset="-122"/>
                        <a:cs typeface="Times New Roman"/>
                      </a:endParaRPr>
                    </a:p>
                    <a:p>
                      <a:pPr algn="just">
                        <a:spcAft>
                          <a:spcPts val="0"/>
                        </a:spcAft>
                      </a:pPr>
                      <a:r>
                        <a:rPr lang="zh-CN" sz="1600" b="1" kern="100" dirty="0">
                          <a:effectLst/>
                          <a:latin typeface="微软雅黑" panose="020B0503020204020204" pitchFamily="34" charset="-122"/>
                          <a:ea typeface="微软雅黑" panose="020B0503020204020204" pitchFamily="34" charset="-122"/>
                          <a:cs typeface="Times New Roman"/>
                        </a:rPr>
                        <a:t>我行首次授信</a:t>
                      </a:r>
                    </a:p>
                  </a:txBody>
                  <a:tcPr marL="73394" marR="733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zh-CN" altLang="en-US" sz="1600" kern="100" dirty="0">
                          <a:solidFill>
                            <a:srgbClr val="AB0521"/>
                          </a:solidFill>
                          <a:effectLst/>
                          <a:latin typeface="微软雅黑" panose="020B0503020204020204" pitchFamily="34" charset="-122"/>
                          <a:ea typeface="微软雅黑" panose="020B0503020204020204" pitchFamily="34" charset="-122"/>
                          <a:cs typeface="Times New Roman"/>
                        </a:rPr>
                        <a:t>最高</a:t>
                      </a:r>
                      <a:r>
                        <a:rPr lang="en-US" sz="1600" kern="100" dirty="0">
                          <a:solidFill>
                            <a:srgbClr val="AB0521"/>
                          </a:solidFill>
                          <a:effectLst/>
                          <a:latin typeface="微软雅黑" panose="020B0503020204020204" pitchFamily="34" charset="-122"/>
                          <a:ea typeface="微软雅黑" panose="020B0503020204020204" pitchFamily="34" charset="-122"/>
                          <a:cs typeface="Times New Roman"/>
                        </a:rPr>
                        <a:t>1000 </a:t>
                      </a:r>
                      <a:r>
                        <a:rPr lang="zh-CN" sz="1600" kern="100" dirty="0">
                          <a:solidFill>
                            <a:srgbClr val="AB0521"/>
                          </a:solidFill>
                          <a:effectLst/>
                          <a:latin typeface="微软雅黑" panose="020B0503020204020204" pitchFamily="34" charset="-122"/>
                          <a:ea typeface="微软雅黑" panose="020B0503020204020204" pitchFamily="34" charset="-122"/>
                          <a:cs typeface="Times New Roman"/>
                        </a:rPr>
                        <a:t>万元；</a:t>
                      </a:r>
                      <a:endParaRPr lang="en-US" altLang="zh-CN" sz="1600" kern="100" dirty="0">
                        <a:solidFill>
                          <a:srgbClr val="AB0521"/>
                        </a:solidFill>
                        <a:effectLst/>
                        <a:latin typeface="微软雅黑" panose="020B0503020204020204" pitchFamily="34" charset="-122"/>
                        <a:ea typeface="微软雅黑" panose="020B0503020204020204" pitchFamily="34" charset="-122"/>
                        <a:cs typeface="Times New Roman"/>
                      </a:endParaRPr>
                    </a:p>
                    <a:p>
                      <a:pPr algn="just">
                        <a:lnSpc>
                          <a:spcPct val="150000"/>
                        </a:lnSpc>
                        <a:spcAft>
                          <a:spcPts val="0"/>
                        </a:spcAft>
                      </a:pPr>
                      <a:r>
                        <a:rPr lang="zh-CN" sz="1600" kern="100" dirty="0">
                          <a:effectLst/>
                          <a:latin typeface="微软雅黑" panose="020B0503020204020204" pitchFamily="34" charset="-122"/>
                          <a:ea typeface="微软雅黑" panose="020B0503020204020204" pitchFamily="34" charset="-122"/>
                          <a:cs typeface="Times New Roman"/>
                        </a:rPr>
                        <a:t>若上年度销售额超过</a:t>
                      </a:r>
                      <a:r>
                        <a:rPr lang="en-US" sz="1600" kern="100" dirty="0">
                          <a:effectLst/>
                          <a:latin typeface="微软雅黑" panose="020B0503020204020204" pitchFamily="34" charset="-122"/>
                          <a:ea typeface="微软雅黑" panose="020B0503020204020204" pitchFamily="34" charset="-122"/>
                          <a:cs typeface="Times New Roman"/>
                        </a:rPr>
                        <a:t>2</a:t>
                      </a:r>
                      <a:r>
                        <a:rPr lang="zh-CN" sz="1600" kern="100" dirty="0">
                          <a:effectLst/>
                          <a:latin typeface="微软雅黑" panose="020B0503020204020204" pitchFamily="34" charset="-122"/>
                          <a:ea typeface="微软雅黑" panose="020B0503020204020204" pitchFamily="34" charset="-122"/>
                          <a:cs typeface="Times New Roman"/>
                        </a:rPr>
                        <a:t>亿元，且最近三年产品销售收入</a:t>
                      </a:r>
                      <a:r>
                        <a:rPr lang="en-US" sz="1600" kern="100" dirty="0">
                          <a:effectLst/>
                          <a:latin typeface="微软雅黑" panose="020B0503020204020204" pitchFamily="34" charset="-122"/>
                          <a:ea typeface="微软雅黑" panose="020B0503020204020204" pitchFamily="34" charset="-122"/>
                          <a:cs typeface="Times New Roman"/>
                        </a:rPr>
                        <a:t>/</a:t>
                      </a:r>
                      <a:r>
                        <a:rPr lang="zh-CN" sz="1600" kern="100" dirty="0">
                          <a:effectLst/>
                          <a:latin typeface="微软雅黑" panose="020B0503020204020204" pitchFamily="34" charset="-122"/>
                          <a:ea typeface="微软雅黑" panose="020B0503020204020204" pitchFamily="34" charset="-122"/>
                          <a:cs typeface="Times New Roman"/>
                        </a:rPr>
                        <a:t>净利润的平均增长率达到</a:t>
                      </a:r>
                      <a:r>
                        <a:rPr lang="en-US" sz="1600" kern="100" dirty="0">
                          <a:effectLst/>
                          <a:latin typeface="微软雅黑" panose="020B0503020204020204" pitchFamily="34" charset="-122"/>
                          <a:ea typeface="微软雅黑" panose="020B0503020204020204" pitchFamily="34" charset="-122"/>
                          <a:cs typeface="Times New Roman"/>
                        </a:rPr>
                        <a:t>20</a:t>
                      </a:r>
                      <a:r>
                        <a:rPr lang="zh-CN" sz="1600" kern="100" dirty="0">
                          <a:effectLst/>
                          <a:latin typeface="微软雅黑" panose="020B0503020204020204" pitchFamily="34" charset="-122"/>
                          <a:ea typeface="微软雅黑" panose="020B0503020204020204" pitchFamily="34" charset="-122"/>
                          <a:cs typeface="Times New Roman"/>
                        </a:rPr>
                        <a:t>％</a:t>
                      </a:r>
                      <a:r>
                        <a:rPr lang="zh-CN" altLang="en-US" sz="1600" kern="100" dirty="0">
                          <a:effectLst/>
                          <a:latin typeface="微软雅黑" panose="020B0503020204020204" pitchFamily="34" charset="-122"/>
                          <a:ea typeface="微软雅黑" panose="020B0503020204020204" pitchFamily="34" charset="-122"/>
                          <a:cs typeface="Times New Roman"/>
                        </a:rPr>
                        <a:t>，</a:t>
                      </a:r>
                      <a:r>
                        <a:rPr lang="zh-CN" sz="1600" kern="100" dirty="0">
                          <a:effectLst/>
                          <a:latin typeface="微软雅黑" panose="020B0503020204020204" pitchFamily="34" charset="-122"/>
                          <a:ea typeface="微软雅黑" panose="020B0503020204020204" pitchFamily="34" charset="-122"/>
                          <a:cs typeface="Times New Roman"/>
                        </a:rPr>
                        <a:t>额度可提升至</a:t>
                      </a:r>
                      <a:r>
                        <a:rPr lang="en-US" sz="1600" kern="100" dirty="0">
                          <a:effectLst/>
                          <a:latin typeface="微软雅黑" panose="020B0503020204020204" pitchFamily="34" charset="-122"/>
                          <a:ea typeface="微软雅黑" panose="020B0503020204020204" pitchFamily="34" charset="-122"/>
                          <a:cs typeface="Times New Roman"/>
                        </a:rPr>
                        <a:t>2000</a:t>
                      </a:r>
                      <a:r>
                        <a:rPr lang="zh-CN" sz="1600" kern="100" dirty="0">
                          <a:effectLst/>
                          <a:latin typeface="微软雅黑" panose="020B0503020204020204" pitchFamily="34" charset="-122"/>
                          <a:ea typeface="微软雅黑" panose="020B0503020204020204" pitchFamily="34" charset="-122"/>
                          <a:cs typeface="Times New Roman"/>
                        </a:rPr>
                        <a:t>万元</a:t>
                      </a:r>
                    </a:p>
                  </a:txBody>
                  <a:tcPr marL="73394" marR="733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zh-CN" altLang="en-US" sz="1600" kern="100" dirty="0">
                          <a:solidFill>
                            <a:srgbClr val="AB0521"/>
                          </a:solidFill>
                          <a:effectLst/>
                          <a:latin typeface="微软雅黑" panose="020B0503020204020204" pitchFamily="34" charset="-122"/>
                          <a:ea typeface="微软雅黑" panose="020B0503020204020204" pitchFamily="34" charset="-122"/>
                          <a:cs typeface="Times New Roman"/>
                        </a:rPr>
                        <a:t>最高</a:t>
                      </a:r>
                      <a:r>
                        <a:rPr lang="en-US" sz="1600" kern="100" dirty="0">
                          <a:solidFill>
                            <a:srgbClr val="AB0521"/>
                          </a:solidFill>
                          <a:effectLst/>
                          <a:latin typeface="微软雅黑" panose="020B0503020204020204" pitchFamily="34" charset="-122"/>
                          <a:ea typeface="微软雅黑" panose="020B0503020204020204" pitchFamily="34" charset="-122"/>
                          <a:cs typeface="Times New Roman"/>
                        </a:rPr>
                        <a:t>500 </a:t>
                      </a:r>
                      <a:r>
                        <a:rPr lang="zh-CN" sz="1600" kern="100" dirty="0">
                          <a:solidFill>
                            <a:srgbClr val="AB0521"/>
                          </a:solidFill>
                          <a:effectLst/>
                          <a:latin typeface="微软雅黑" panose="020B0503020204020204" pitchFamily="34" charset="-122"/>
                          <a:ea typeface="微软雅黑" panose="020B0503020204020204" pitchFamily="34" charset="-122"/>
                          <a:cs typeface="Times New Roman"/>
                        </a:rPr>
                        <a:t>万元；</a:t>
                      </a:r>
                      <a:endParaRPr lang="en-US" altLang="zh-CN" sz="1600" kern="100" dirty="0">
                        <a:solidFill>
                          <a:srgbClr val="AB0521"/>
                        </a:solidFill>
                        <a:effectLst/>
                        <a:latin typeface="微软雅黑" panose="020B0503020204020204" pitchFamily="34" charset="-122"/>
                        <a:ea typeface="微软雅黑" panose="020B0503020204020204" pitchFamily="34" charset="-122"/>
                        <a:cs typeface="Times New Roman"/>
                      </a:endParaRPr>
                    </a:p>
                    <a:p>
                      <a:pPr algn="just">
                        <a:lnSpc>
                          <a:spcPct val="150000"/>
                        </a:lnSpc>
                        <a:spcAft>
                          <a:spcPts val="0"/>
                        </a:spcAft>
                      </a:pPr>
                      <a:r>
                        <a:rPr lang="zh-CN" sz="1600" kern="100" dirty="0">
                          <a:effectLst/>
                          <a:latin typeface="微软雅黑" panose="020B0503020204020204" pitchFamily="34" charset="-122"/>
                          <a:ea typeface="微软雅黑" panose="020B0503020204020204" pitchFamily="34" charset="-122"/>
                          <a:cs typeface="Times New Roman"/>
                        </a:rPr>
                        <a:t>若上年度销售额超过</a:t>
                      </a:r>
                      <a:r>
                        <a:rPr lang="en-US" sz="1600" kern="100" dirty="0">
                          <a:effectLst/>
                          <a:latin typeface="微软雅黑" panose="020B0503020204020204" pitchFamily="34" charset="-122"/>
                          <a:ea typeface="微软雅黑" panose="020B0503020204020204" pitchFamily="34" charset="-122"/>
                          <a:cs typeface="Times New Roman"/>
                        </a:rPr>
                        <a:t>1 </a:t>
                      </a:r>
                      <a:r>
                        <a:rPr lang="zh-CN" sz="1600" kern="100" dirty="0">
                          <a:effectLst/>
                          <a:latin typeface="微软雅黑" panose="020B0503020204020204" pitchFamily="34" charset="-122"/>
                          <a:ea typeface="微软雅黑" panose="020B0503020204020204" pitchFamily="34" charset="-122"/>
                          <a:cs typeface="Times New Roman"/>
                        </a:rPr>
                        <a:t>亿元，且最近三年产品销售收入</a:t>
                      </a:r>
                      <a:r>
                        <a:rPr lang="en-US" sz="1600" kern="100" dirty="0">
                          <a:effectLst/>
                          <a:latin typeface="微软雅黑" panose="020B0503020204020204" pitchFamily="34" charset="-122"/>
                          <a:ea typeface="微软雅黑" panose="020B0503020204020204" pitchFamily="34" charset="-122"/>
                          <a:cs typeface="Times New Roman"/>
                        </a:rPr>
                        <a:t>/</a:t>
                      </a:r>
                      <a:r>
                        <a:rPr lang="zh-CN" sz="1600" kern="100" dirty="0">
                          <a:effectLst/>
                          <a:latin typeface="微软雅黑" panose="020B0503020204020204" pitchFamily="34" charset="-122"/>
                          <a:ea typeface="微软雅黑" panose="020B0503020204020204" pitchFamily="34" charset="-122"/>
                          <a:cs typeface="Times New Roman"/>
                        </a:rPr>
                        <a:t>净利润的平均增长率达到</a:t>
                      </a:r>
                      <a:r>
                        <a:rPr lang="en-US" sz="1600" kern="100" dirty="0">
                          <a:effectLst/>
                          <a:latin typeface="微软雅黑" panose="020B0503020204020204" pitchFamily="34" charset="-122"/>
                          <a:ea typeface="微软雅黑" panose="020B0503020204020204" pitchFamily="34" charset="-122"/>
                          <a:cs typeface="Times New Roman"/>
                        </a:rPr>
                        <a:t>20</a:t>
                      </a:r>
                      <a:r>
                        <a:rPr lang="zh-CN" sz="1600" kern="100" dirty="0">
                          <a:effectLst/>
                          <a:latin typeface="微软雅黑" panose="020B0503020204020204" pitchFamily="34" charset="-122"/>
                          <a:ea typeface="微软雅黑" panose="020B0503020204020204" pitchFamily="34" charset="-122"/>
                          <a:cs typeface="Times New Roman"/>
                        </a:rPr>
                        <a:t>％，</a:t>
                      </a:r>
                      <a:r>
                        <a:rPr lang="zh-CN" altLang="en-US" sz="1600" kern="100" dirty="0">
                          <a:effectLst/>
                          <a:latin typeface="微软雅黑" panose="020B0503020204020204" pitchFamily="34" charset="-122"/>
                          <a:ea typeface="微软雅黑" panose="020B0503020204020204" pitchFamily="34" charset="-122"/>
                          <a:cs typeface="Times New Roman"/>
                        </a:rPr>
                        <a:t>额度</a:t>
                      </a:r>
                      <a:r>
                        <a:rPr lang="zh-CN" sz="1600" kern="100" dirty="0">
                          <a:effectLst/>
                          <a:latin typeface="微软雅黑" panose="020B0503020204020204" pitchFamily="34" charset="-122"/>
                          <a:ea typeface="微软雅黑" panose="020B0503020204020204" pitchFamily="34" charset="-122"/>
                          <a:cs typeface="Times New Roman"/>
                        </a:rPr>
                        <a:t>可提升至</a:t>
                      </a:r>
                      <a:r>
                        <a:rPr lang="en-US" sz="1600" kern="100" dirty="0">
                          <a:effectLst/>
                          <a:latin typeface="微软雅黑" panose="020B0503020204020204" pitchFamily="34" charset="-122"/>
                          <a:ea typeface="微软雅黑" panose="020B0503020204020204" pitchFamily="34" charset="-122"/>
                          <a:cs typeface="Times New Roman"/>
                        </a:rPr>
                        <a:t>1000</a:t>
                      </a:r>
                      <a:r>
                        <a:rPr lang="zh-CN" sz="1600" kern="100" dirty="0">
                          <a:effectLst/>
                          <a:latin typeface="微软雅黑" panose="020B0503020204020204" pitchFamily="34" charset="-122"/>
                          <a:ea typeface="微软雅黑" panose="020B0503020204020204" pitchFamily="34" charset="-122"/>
                          <a:cs typeface="Times New Roman"/>
                        </a:rPr>
                        <a:t>万元</a:t>
                      </a:r>
                    </a:p>
                  </a:txBody>
                  <a:tcPr marL="73394" marR="733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24858">
                <a:tc>
                  <a:txBody>
                    <a:bodyPr/>
                    <a:lstStyle/>
                    <a:p>
                      <a:pPr algn="just">
                        <a:spcAft>
                          <a:spcPts val="0"/>
                        </a:spcAft>
                      </a:pPr>
                      <a:endParaRPr lang="en-US" altLang="zh-CN" sz="1600" b="1" kern="100" dirty="0">
                        <a:effectLst/>
                        <a:latin typeface="微软雅黑" panose="020B0503020204020204" pitchFamily="34" charset="-122"/>
                        <a:ea typeface="微软雅黑" panose="020B0503020204020204" pitchFamily="34" charset="-122"/>
                        <a:cs typeface="Times New Roman"/>
                      </a:endParaRPr>
                    </a:p>
                    <a:p>
                      <a:pPr algn="just">
                        <a:spcAft>
                          <a:spcPts val="0"/>
                        </a:spcAft>
                      </a:pPr>
                      <a:r>
                        <a:rPr lang="zh-CN" sz="1600" b="1" kern="100" dirty="0">
                          <a:effectLst/>
                          <a:latin typeface="微软雅黑" panose="020B0503020204020204" pitchFamily="34" charset="-122"/>
                          <a:ea typeface="微软雅黑" panose="020B0503020204020204" pitchFamily="34" charset="-122"/>
                          <a:cs typeface="Times New Roman"/>
                        </a:rPr>
                        <a:t>存量客户续借</a:t>
                      </a:r>
                    </a:p>
                  </a:txBody>
                  <a:tcPr marL="73394" marR="733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endParaRPr lang="en-US" altLang="zh-CN" sz="1600" kern="100" dirty="0">
                        <a:effectLst/>
                        <a:latin typeface="微软雅黑" panose="020B0503020204020204" pitchFamily="34" charset="-122"/>
                        <a:ea typeface="微软雅黑" panose="020B0503020204020204" pitchFamily="34" charset="-122"/>
                        <a:cs typeface="Times New Roman"/>
                      </a:endParaRPr>
                    </a:p>
                    <a:p>
                      <a:pPr algn="just">
                        <a:spcAft>
                          <a:spcPts val="0"/>
                        </a:spcAft>
                      </a:pPr>
                      <a:r>
                        <a:rPr lang="zh-CN" altLang="en-US" sz="1600" kern="100" dirty="0">
                          <a:solidFill>
                            <a:srgbClr val="AB0521"/>
                          </a:solidFill>
                          <a:effectLst/>
                          <a:latin typeface="微软雅黑" panose="020B0503020204020204" pitchFamily="34" charset="-122"/>
                          <a:ea typeface="微软雅黑" panose="020B0503020204020204" pitchFamily="34" charset="-122"/>
                          <a:cs typeface="Times New Roman"/>
                        </a:rPr>
                        <a:t>最高</a:t>
                      </a:r>
                      <a:r>
                        <a:rPr lang="en-US" sz="1600" kern="100" dirty="0">
                          <a:solidFill>
                            <a:srgbClr val="AB0521"/>
                          </a:solidFill>
                          <a:effectLst/>
                          <a:latin typeface="微软雅黑" panose="020B0503020204020204" pitchFamily="34" charset="-122"/>
                          <a:ea typeface="微软雅黑" panose="020B0503020204020204" pitchFamily="34" charset="-122"/>
                          <a:cs typeface="Times New Roman"/>
                        </a:rPr>
                        <a:t>2000</a:t>
                      </a:r>
                      <a:r>
                        <a:rPr lang="zh-CN" sz="1600" kern="100" dirty="0">
                          <a:solidFill>
                            <a:srgbClr val="AB0521"/>
                          </a:solidFill>
                          <a:effectLst/>
                          <a:latin typeface="微软雅黑" panose="020B0503020204020204" pitchFamily="34" charset="-122"/>
                          <a:ea typeface="微软雅黑" panose="020B0503020204020204" pitchFamily="34" charset="-122"/>
                          <a:cs typeface="Times New Roman"/>
                        </a:rPr>
                        <a:t>万元</a:t>
                      </a:r>
                    </a:p>
                  </a:txBody>
                  <a:tcPr marL="73394" marR="733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endParaRPr lang="en-US" altLang="zh-CN" sz="1600" kern="100" dirty="0">
                        <a:effectLst/>
                        <a:latin typeface="微软雅黑" panose="020B0503020204020204" pitchFamily="34" charset="-122"/>
                        <a:ea typeface="微软雅黑" panose="020B0503020204020204" pitchFamily="34" charset="-122"/>
                        <a:cs typeface="Times New Roman"/>
                      </a:endParaRPr>
                    </a:p>
                    <a:p>
                      <a:pPr algn="just">
                        <a:spcAft>
                          <a:spcPts val="0"/>
                        </a:spcAft>
                      </a:pPr>
                      <a:r>
                        <a:rPr lang="zh-CN" altLang="en-US" sz="1600" kern="100" dirty="0">
                          <a:solidFill>
                            <a:srgbClr val="AB0521"/>
                          </a:solidFill>
                          <a:effectLst/>
                          <a:latin typeface="微软雅黑" panose="020B0503020204020204" pitchFamily="34" charset="-122"/>
                          <a:ea typeface="微软雅黑" panose="020B0503020204020204" pitchFamily="34" charset="-122"/>
                          <a:cs typeface="Times New Roman"/>
                        </a:rPr>
                        <a:t>最高</a:t>
                      </a:r>
                      <a:r>
                        <a:rPr lang="en-US" sz="1600" kern="100" dirty="0">
                          <a:solidFill>
                            <a:srgbClr val="AB0521"/>
                          </a:solidFill>
                          <a:effectLst/>
                          <a:latin typeface="微软雅黑" panose="020B0503020204020204" pitchFamily="34" charset="-122"/>
                          <a:ea typeface="微软雅黑" panose="020B0503020204020204" pitchFamily="34" charset="-122"/>
                          <a:cs typeface="Times New Roman"/>
                        </a:rPr>
                        <a:t>1000</a:t>
                      </a:r>
                      <a:r>
                        <a:rPr lang="zh-CN" sz="1600" kern="100" dirty="0">
                          <a:solidFill>
                            <a:srgbClr val="AB0521"/>
                          </a:solidFill>
                          <a:effectLst/>
                          <a:latin typeface="微软雅黑" panose="020B0503020204020204" pitchFamily="34" charset="-122"/>
                          <a:ea typeface="微软雅黑" panose="020B0503020204020204" pitchFamily="34" charset="-122"/>
                          <a:cs typeface="Times New Roman"/>
                        </a:rPr>
                        <a:t>万元</a:t>
                      </a:r>
                    </a:p>
                  </a:txBody>
                  <a:tcPr marL="73394" marR="733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35142">
                <a:tc>
                  <a:txBody>
                    <a:bodyPr/>
                    <a:lstStyle/>
                    <a:p>
                      <a:pPr algn="just">
                        <a:spcAft>
                          <a:spcPts val="0"/>
                        </a:spcAft>
                      </a:pPr>
                      <a:endParaRPr lang="en-US" altLang="zh-CN" sz="1600" b="1" kern="100" dirty="0">
                        <a:effectLst/>
                        <a:latin typeface="微软雅黑" panose="020B0503020204020204" pitchFamily="34" charset="-122"/>
                        <a:ea typeface="微软雅黑" panose="020B0503020204020204" pitchFamily="34" charset="-122"/>
                        <a:cs typeface="Times New Roman"/>
                      </a:endParaRPr>
                    </a:p>
                    <a:p>
                      <a:pPr algn="just">
                        <a:spcAft>
                          <a:spcPts val="0"/>
                        </a:spcAft>
                      </a:pPr>
                      <a:r>
                        <a:rPr lang="zh-CN" sz="1600" b="1" kern="100" dirty="0">
                          <a:effectLst/>
                          <a:latin typeface="微软雅黑" panose="020B0503020204020204" pitchFamily="34" charset="-122"/>
                          <a:ea typeface="微软雅黑" panose="020B0503020204020204" pitchFamily="34" charset="-122"/>
                          <a:cs typeface="Times New Roman"/>
                        </a:rPr>
                        <a:t>已</a:t>
                      </a:r>
                      <a:r>
                        <a:rPr lang="zh-CN" altLang="en-US" sz="1600" b="1" kern="100" dirty="0">
                          <a:effectLst/>
                          <a:latin typeface="微软雅黑" panose="020B0503020204020204" pitchFamily="34" charset="-122"/>
                          <a:ea typeface="微软雅黑" panose="020B0503020204020204" pitchFamily="34" charset="-122"/>
                          <a:cs typeface="Times New Roman"/>
                        </a:rPr>
                        <a:t>进入</a:t>
                      </a:r>
                      <a:r>
                        <a:rPr lang="zh-CN" sz="1600" b="1" kern="100" dirty="0">
                          <a:effectLst/>
                          <a:latin typeface="微软雅黑" panose="020B0503020204020204" pitchFamily="34" charset="-122"/>
                          <a:ea typeface="微软雅黑" panose="020B0503020204020204" pitchFamily="34" charset="-122"/>
                          <a:cs typeface="Times New Roman"/>
                        </a:rPr>
                        <a:t>上市</a:t>
                      </a:r>
                      <a:r>
                        <a:rPr lang="zh-CN" altLang="en-US" sz="1600" b="1" kern="100" dirty="0">
                          <a:effectLst/>
                          <a:latin typeface="微软雅黑" panose="020B0503020204020204" pitchFamily="34" charset="-122"/>
                          <a:ea typeface="微软雅黑" panose="020B0503020204020204" pitchFamily="34" charset="-122"/>
                          <a:cs typeface="Times New Roman"/>
                        </a:rPr>
                        <a:t>流程</a:t>
                      </a:r>
                      <a:endParaRPr lang="zh-CN" sz="1600" b="1" kern="100" dirty="0">
                        <a:effectLst/>
                        <a:latin typeface="微软雅黑" panose="020B0503020204020204" pitchFamily="34" charset="-122"/>
                        <a:ea typeface="微软雅黑" panose="020B0503020204020204" pitchFamily="34" charset="-122"/>
                        <a:cs typeface="Times New Roman"/>
                      </a:endParaRPr>
                    </a:p>
                  </a:txBody>
                  <a:tcPr marL="73394" marR="733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endParaRPr lang="en-US" altLang="zh-CN" sz="1600" kern="100" dirty="0">
                        <a:effectLst/>
                        <a:latin typeface="微软雅黑" panose="020B0503020204020204" pitchFamily="34" charset="-122"/>
                        <a:ea typeface="微软雅黑" panose="020B0503020204020204" pitchFamily="34" charset="-122"/>
                        <a:cs typeface="Times New Roman"/>
                      </a:endParaRPr>
                    </a:p>
                    <a:p>
                      <a:pPr algn="just">
                        <a:spcAft>
                          <a:spcPts val="0"/>
                        </a:spcAft>
                      </a:pPr>
                      <a:r>
                        <a:rPr lang="zh-CN" altLang="en-US" sz="1600" kern="100" dirty="0">
                          <a:solidFill>
                            <a:srgbClr val="AB0521"/>
                          </a:solidFill>
                          <a:effectLst/>
                          <a:latin typeface="微软雅黑" panose="020B0503020204020204" pitchFamily="34" charset="-122"/>
                          <a:ea typeface="微软雅黑" panose="020B0503020204020204" pitchFamily="34" charset="-122"/>
                          <a:cs typeface="Times New Roman"/>
                        </a:rPr>
                        <a:t>最高</a:t>
                      </a:r>
                      <a:r>
                        <a:rPr lang="en-US" sz="1600" kern="100" dirty="0">
                          <a:solidFill>
                            <a:srgbClr val="AB0521"/>
                          </a:solidFill>
                          <a:effectLst/>
                          <a:latin typeface="微软雅黑" panose="020B0503020204020204" pitchFamily="34" charset="-122"/>
                          <a:ea typeface="微软雅黑" panose="020B0503020204020204" pitchFamily="34" charset="-122"/>
                          <a:cs typeface="Times New Roman"/>
                        </a:rPr>
                        <a:t>3000</a:t>
                      </a:r>
                      <a:r>
                        <a:rPr lang="zh-CN" sz="1600" kern="100" dirty="0">
                          <a:solidFill>
                            <a:srgbClr val="AB0521"/>
                          </a:solidFill>
                          <a:effectLst/>
                          <a:latin typeface="微软雅黑" panose="020B0503020204020204" pitchFamily="34" charset="-122"/>
                          <a:ea typeface="微软雅黑" panose="020B0503020204020204" pitchFamily="34" charset="-122"/>
                          <a:cs typeface="Times New Roman"/>
                        </a:rPr>
                        <a:t>万元</a:t>
                      </a:r>
                    </a:p>
                  </a:txBody>
                  <a:tcPr marL="73394" marR="733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endParaRPr lang="en-US" altLang="zh-CN" sz="1600" kern="100" dirty="0">
                        <a:effectLst/>
                        <a:latin typeface="微软雅黑" panose="020B0503020204020204" pitchFamily="34" charset="-122"/>
                        <a:ea typeface="微软雅黑" panose="020B0503020204020204" pitchFamily="34" charset="-122"/>
                        <a:cs typeface="Times New Roman"/>
                      </a:endParaRPr>
                    </a:p>
                    <a:p>
                      <a:pPr algn="just">
                        <a:spcAft>
                          <a:spcPts val="0"/>
                        </a:spcAft>
                      </a:pPr>
                      <a:r>
                        <a:rPr lang="zh-CN" altLang="en-US" sz="1600" kern="100" dirty="0">
                          <a:solidFill>
                            <a:srgbClr val="AB0521"/>
                          </a:solidFill>
                          <a:effectLst/>
                          <a:latin typeface="微软雅黑" panose="020B0503020204020204" pitchFamily="34" charset="-122"/>
                          <a:ea typeface="微软雅黑" panose="020B0503020204020204" pitchFamily="34" charset="-122"/>
                          <a:cs typeface="Times New Roman"/>
                        </a:rPr>
                        <a:t>最高</a:t>
                      </a:r>
                      <a:r>
                        <a:rPr lang="en-US" sz="1600" kern="100" dirty="0">
                          <a:solidFill>
                            <a:srgbClr val="AB0521"/>
                          </a:solidFill>
                          <a:effectLst/>
                          <a:latin typeface="微软雅黑" panose="020B0503020204020204" pitchFamily="34" charset="-122"/>
                          <a:ea typeface="微软雅黑" panose="020B0503020204020204" pitchFamily="34" charset="-122"/>
                          <a:cs typeface="Times New Roman"/>
                        </a:rPr>
                        <a:t>2000</a:t>
                      </a:r>
                      <a:r>
                        <a:rPr lang="zh-CN" sz="1600" kern="100" dirty="0">
                          <a:solidFill>
                            <a:srgbClr val="AB0521"/>
                          </a:solidFill>
                          <a:effectLst/>
                          <a:latin typeface="微软雅黑" panose="020B0503020204020204" pitchFamily="34" charset="-122"/>
                          <a:ea typeface="微软雅黑" panose="020B0503020204020204" pitchFamily="34" charset="-122"/>
                          <a:cs typeface="Times New Roman"/>
                        </a:rPr>
                        <a:t>万元</a:t>
                      </a:r>
                    </a:p>
                  </a:txBody>
                  <a:tcPr marL="73394" marR="733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6" name="矩形 5"/>
          <p:cNvSpPr/>
          <p:nvPr/>
        </p:nvSpPr>
        <p:spPr>
          <a:xfrm>
            <a:off x="853438" y="1293204"/>
            <a:ext cx="1210588" cy="400110"/>
          </a:xfrm>
          <a:prstGeom prst="rect">
            <a:avLst/>
          </a:prstGeom>
        </p:spPr>
        <p:txBody>
          <a:bodyPr wrap="none">
            <a:spAutoFit/>
          </a:bodyPr>
          <a:lstStyle/>
          <a:p>
            <a:pPr lvl="0" defTabSz="914400" fontAlgn="base">
              <a:spcBef>
                <a:spcPct val="0"/>
              </a:spcBef>
              <a:spcAft>
                <a:spcPct val="0"/>
              </a:spcAft>
            </a:pPr>
            <a:r>
              <a:rPr lang="zh-CN" altLang="en-US" sz="2000" b="1" dirty="0">
                <a:solidFill>
                  <a:schemeClr val="accent4">
                    <a:lumMod val="50000"/>
                  </a:schemeClr>
                </a:solidFill>
                <a:latin typeface="微软雅黑" panose="020B0503020204020204" pitchFamily="34" charset="-122"/>
                <a:ea typeface="微软雅黑" panose="020B0503020204020204" pitchFamily="34" charset="-122"/>
                <a:cs typeface="Times New Roman" pitchFamily="18" charset="0"/>
              </a:rPr>
              <a:t>贷款额度</a:t>
            </a:r>
            <a:endParaRPr lang="zh-CN" altLang="zh-CN" sz="2000" b="1" dirty="0">
              <a:solidFill>
                <a:schemeClr val="accent4">
                  <a:lumMod val="50000"/>
                </a:schemeClr>
              </a:solidFill>
              <a:latin typeface="微软雅黑" panose="020B0503020204020204" pitchFamily="34" charset="-122"/>
              <a:ea typeface="微软雅黑" panose="020B0503020204020204" pitchFamily="34" charset="-122"/>
              <a:cs typeface="宋体" pitchFamily="2" charset="-122"/>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038" y="139"/>
            <a:ext cx="1757362" cy="1757362"/>
          </a:xfrm>
          <a:prstGeom prst="rect">
            <a:avLst/>
          </a:prstGeom>
        </p:spPr>
      </p:pic>
    </p:spTree>
    <p:extLst>
      <p:ext uri="{BB962C8B-B14F-4D97-AF65-F5344CB8AC3E}">
        <p14:creationId xmlns:p14="http://schemas.microsoft.com/office/powerpoint/2010/main" val="287389936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766" y="2"/>
            <a:ext cx="9159766" cy="538479"/>
          </a:xfrm>
          <a:prstGeom prst="rect">
            <a:avLst/>
          </a:prstGeom>
          <a:gradFill flip="none" rotWithShape="1">
            <a:gsLst>
              <a:gs pos="0">
                <a:schemeClr val="bg1">
                  <a:lumMod val="50000"/>
                </a:schemeClr>
              </a:gs>
              <a:gs pos="26000">
                <a:schemeClr val="dk1">
                  <a:tint val="37000"/>
                  <a:satMod val="300000"/>
                </a:schemeClr>
              </a:gs>
              <a:gs pos="100000">
                <a:schemeClr val="dk1">
                  <a:tint val="15000"/>
                  <a:satMod val="350000"/>
                </a:schemeClr>
              </a:gs>
            </a:gsLst>
            <a:lin ang="10800000" scaled="1"/>
            <a:tileRect/>
          </a:gradFill>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latin typeface="微软雅黑" panose="020B0503020204020204" pitchFamily="34" charset="-122"/>
              <a:ea typeface="微软雅黑" panose="020B0503020204020204" pitchFamily="34" charset="-122"/>
            </a:endParaRPr>
          </a:p>
        </p:txBody>
      </p:sp>
      <p:sp>
        <p:nvSpPr>
          <p:cNvPr id="68" name="AutoShape 34"/>
          <p:cNvSpPr>
            <a:spLocks noChangeArrowheads="1"/>
          </p:cNvSpPr>
          <p:nvPr/>
        </p:nvSpPr>
        <p:spPr bwMode="auto">
          <a:xfrm>
            <a:off x="183198" y="142398"/>
            <a:ext cx="792162" cy="792163"/>
          </a:xfrm>
          <a:prstGeom prst="diamond">
            <a:avLst/>
          </a:prstGeom>
          <a:solidFill>
            <a:srgbClr val="C00000"/>
          </a:solidFill>
          <a:ln>
            <a:noFill/>
          </a:ln>
          <a:effectLst>
            <a:outerShdw sy="50000" rotWithShape="0">
              <a:srgbClr val="808080">
                <a:alpha val="50000"/>
              </a:srgbClr>
            </a:outerShdw>
          </a:effectLst>
          <a:extLst/>
        </p:spPr>
        <p:txBody>
          <a:bodyPr wrap="none" anchor="ctr"/>
          <a:lstStyle>
            <a:lvl1pPr eaLnBrk="0" hangingPunct="0">
              <a:spcBef>
                <a:spcPct val="20000"/>
              </a:spcBef>
              <a:defRPr>
                <a:solidFill>
                  <a:srgbClr val="5F5F5F"/>
                </a:solidFill>
                <a:latin typeface="华文细黑" pitchFamily="2" charset="-122"/>
                <a:ea typeface="华文细黑" pitchFamily="2" charset="-122"/>
              </a:defRPr>
            </a:lvl1pPr>
            <a:lvl2pPr marL="742950" indent="-285750" eaLnBrk="0" hangingPunct="0">
              <a:spcBef>
                <a:spcPct val="20000"/>
              </a:spcBef>
              <a:buChar char="–"/>
              <a:defRPr>
                <a:solidFill>
                  <a:srgbClr val="5F5F5F"/>
                </a:solidFill>
                <a:latin typeface="华文细黑" pitchFamily="2" charset="-122"/>
                <a:ea typeface="华文细黑" pitchFamily="2" charset="-122"/>
              </a:defRPr>
            </a:lvl2pPr>
            <a:lvl3pPr marL="1143000" indent="-228600" eaLnBrk="0" hangingPunct="0">
              <a:spcBef>
                <a:spcPct val="20000"/>
              </a:spcBef>
              <a:buChar char="•"/>
              <a:defRPr>
                <a:solidFill>
                  <a:srgbClr val="5F5F5F"/>
                </a:solidFill>
                <a:latin typeface="华文细黑" pitchFamily="2" charset="-122"/>
                <a:ea typeface="华文细黑" pitchFamily="2" charset="-122"/>
              </a:defRPr>
            </a:lvl3pPr>
            <a:lvl4pPr marL="1600200" indent="-228600" eaLnBrk="0" hangingPunct="0">
              <a:spcBef>
                <a:spcPct val="20000"/>
              </a:spcBef>
              <a:buChar char="–"/>
              <a:defRPr>
                <a:solidFill>
                  <a:srgbClr val="5F5F5F"/>
                </a:solidFill>
                <a:latin typeface="华文细黑" pitchFamily="2" charset="-122"/>
                <a:ea typeface="华文细黑" pitchFamily="2" charset="-122"/>
              </a:defRPr>
            </a:lvl4pPr>
            <a:lvl5pPr marL="2057400" indent="-228600" eaLnBrk="0" hangingPunct="0">
              <a:spcBef>
                <a:spcPct val="20000"/>
              </a:spcBef>
              <a:buChar char="»"/>
              <a:defRPr>
                <a:solidFill>
                  <a:srgbClr val="5F5F5F"/>
                </a:solidFill>
                <a:latin typeface="华文细黑" pitchFamily="2" charset="-122"/>
                <a:ea typeface="华文细黑" pitchFamily="2" charset="-122"/>
              </a:defRPr>
            </a:lvl5pPr>
            <a:lvl6pPr marL="25146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6pPr>
            <a:lvl7pPr marL="29718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7pPr>
            <a:lvl8pPr marL="34290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8pPr>
            <a:lvl9pPr marL="3886200" indent="-228600" eaLnBrk="0" fontAlgn="base" hangingPunct="0">
              <a:spcBef>
                <a:spcPct val="20000"/>
              </a:spcBef>
              <a:spcAft>
                <a:spcPct val="0"/>
              </a:spcAft>
              <a:buChar char="»"/>
              <a:defRPr>
                <a:solidFill>
                  <a:srgbClr val="5F5F5F"/>
                </a:solidFill>
                <a:latin typeface="华文细黑" pitchFamily="2" charset="-122"/>
                <a:ea typeface="华文细黑" pitchFamily="2" charset="-122"/>
              </a:defRPr>
            </a:lvl9pPr>
          </a:lstStyle>
          <a:p>
            <a:pPr algn="ctr">
              <a:spcBef>
                <a:spcPct val="0"/>
              </a:spcBef>
            </a:pPr>
            <a:r>
              <a:rPr lang="en-US" altLang="zh-CN" sz="2000" b="1" dirty="0" smtClean="0">
                <a:solidFill>
                  <a:schemeClr val="bg1"/>
                </a:solidFill>
                <a:latin typeface="微软雅黑" panose="020B0503020204020204" pitchFamily="34" charset="-122"/>
                <a:ea typeface="微软雅黑" panose="020B0503020204020204" pitchFamily="34" charset="-122"/>
              </a:rPr>
              <a:t>04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853438" y="482737"/>
            <a:ext cx="5174597" cy="461665"/>
          </a:xfrm>
          <a:prstGeom prst="rect">
            <a:avLst/>
          </a:prstGeom>
          <a:noFill/>
        </p:spPr>
        <p:txBody>
          <a:bodyPr wrap="square" rtlCol="0">
            <a:spAutoFit/>
          </a:bodyPr>
          <a:lstStyle/>
          <a:p>
            <a:r>
              <a:rPr kumimoji="1" lang="zh-CN" altLang="en-US" sz="2400" b="1"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房抵快贷</a:t>
            </a:r>
            <a:endParaRPr kumimoji="1" lang="zh-CN" altLang="en-US" sz="2400" b="1" i="0" dirty="0">
              <a:solidFill>
                <a:schemeClr val="tx1">
                  <a:lumMod val="75000"/>
                  <a:lumOff val="2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853438" y="1274900"/>
            <a:ext cx="8178800" cy="4662815"/>
          </a:xfrm>
          <a:prstGeom prst="rect">
            <a:avLst/>
          </a:prstGeom>
        </p:spPr>
        <p:txBody>
          <a:bodyPr wrap="square">
            <a:spAutoFit/>
          </a:bodyPr>
          <a:lstStyle/>
          <a:p>
            <a:pPr>
              <a:lnSpc>
                <a:spcPct val="150000"/>
              </a:lnSpc>
            </a:pPr>
            <a:r>
              <a:rPr lang="zh-CN" altLang="en-US" b="1" dirty="0">
                <a:solidFill>
                  <a:schemeClr val="tx2"/>
                </a:solidFill>
                <a:latin typeface="微软雅黑" panose="020B0503020204020204" pitchFamily="34" charset="-122"/>
                <a:ea typeface="微软雅黑" panose="020B0503020204020204" pitchFamily="34" charset="-122"/>
              </a:rPr>
              <a:t>业务主体范围为</a:t>
            </a:r>
            <a:r>
              <a:rPr lang="zh-CN" altLang="zh-CN" dirty="0">
                <a:solidFill>
                  <a:schemeClr val="tx2"/>
                </a:solidFill>
                <a:latin typeface="微软雅黑" panose="020B0503020204020204" pitchFamily="34" charset="-122"/>
                <a:ea typeface="微软雅黑" panose="020B0503020204020204" pitchFamily="34" charset="-122"/>
              </a:rPr>
              <a:t>经营实体的合伙人、法定代表人、股东及实际控制人，承包经营者或个人独资企业、一人有限责任公司经营者</a:t>
            </a:r>
            <a:endParaRPr lang="en-US" altLang="zh-CN" dirty="0">
              <a:solidFill>
                <a:schemeClr val="tx2"/>
              </a:solidFill>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zh-CN" b="1" dirty="0">
                <a:solidFill>
                  <a:schemeClr val="accent3"/>
                </a:solidFill>
                <a:latin typeface="微软雅黑" panose="020B0503020204020204" pitchFamily="34" charset="-122"/>
                <a:ea typeface="微软雅黑" panose="020B0503020204020204" pitchFamily="34" charset="-122"/>
              </a:rPr>
              <a:t>产品要素</a:t>
            </a:r>
          </a:p>
          <a:p>
            <a:pPr marL="285750" lvl="0" indent="-285750">
              <a:lnSpc>
                <a:spcPct val="150000"/>
              </a:lnSpc>
              <a:buFont typeface="Wingdings" panose="05000000000000000000" pitchFamily="2" charset="2"/>
              <a:buChar char="Ø"/>
            </a:pPr>
            <a:r>
              <a:rPr lang="zh-CN" altLang="zh-CN" dirty="0">
                <a:latin typeface="微软雅黑" panose="020B0503020204020204" pitchFamily="34" charset="-122"/>
                <a:ea typeface="微软雅黑" panose="020B0503020204020204" pitchFamily="34" charset="-122"/>
              </a:rPr>
              <a:t>担保方式：出让住宅用房土地</a:t>
            </a:r>
            <a:r>
              <a:rPr lang="zh-CN" altLang="zh-CN" dirty="0" smtClean="0">
                <a:latin typeface="微软雅黑" panose="020B0503020204020204" pitchFamily="34" charset="-122"/>
                <a:ea typeface="微软雅黑" panose="020B0503020204020204" pitchFamily="34" charset="-122"/>
              </a:rPr>
              <a:t>使用权</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zh-CN" dirty="0" smtClean="0">
                <a:latin typeface="微软雅黑" panose="020B0503020204020204" pitchFamily="34" charset="-122"/>
                <a:ea typeface="微软雅黑" panose="020B0503020204020204" pitchFamily="34" charset="-122"/>
              </a:rPr>
              <a:t>抵押</a:t>
            </a:r>
            <a:r>
              <a:rPr lang="zh-CN" altLang="zh-CN" dirty="0">
                <a:latin typeface="微软雅黑" panose="020B0503020204020204" pitchFamily="34" charset="-122"/>
                <a:ea typeface="微软雅黑" panose="020B0503020204020204" pitchFamily="34" charset="-122"/>
              </a:rPr>
              <a:t>率：根据我行抵押物分类标准确定，最高抵押率</a:t>
            </a:r>
            <a:r>
              <a:rPr lang="en-US" altLang="zh-CN" dirty="0">
                <a:latin typeface="微软雅黑" panose="020B0503020204020204" pitchFamily="34" charset="-122"/>
                <a:ea typeface="微软雅黑" panose="020B0503020204020204" pitchFamily="34" charset="-122"/>
              </a:rPr>
              <a:t>70</a:t>
            </a:r>
            <a:r>
              <a:rPr lang="en-US" altLang="zh-CN" dirty="0" smtClean="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285750" lvl="0" indent="-285750">
              <a:lnSpc>
                <a:spcPct val="150000"/>
              </a:lnSpc>
              <a:buFont typeface="Wingdings" panose="05000000000000000000" pitchFamily="2" charset="2"/>
              <a:buChar char="Ø"/>
            </a:pPr>
            <a:r>
              <a:rPr lang="zh-CN" altLang="zh-CN" dirty="0">
                <a:latin typeface="微软雅黑" panose="020B0503020204020204" pitchFamily="34" charset="-122"/>
                <a:ea typeface="微软雅黑" panose="020B0503020204020204" pitchFamily="34" charset="-122"/>
              </a:rPr>
              <a:t>金额和期限：单户金额</a:t>
            </a:r>
            <a:r>
              <a:rPr lang="zh-CN" altLang="en-US" dirty="0">
                <a:latin typeface="微软雅黑" panose="020B0503020204020204" pitchFamily="34" charset="-122"/>
                <a:ea typeface="微软雅黑" panose="020B0503020204020204" pitchFamily="34" charset="-122"/>
              </a:rPr>
              <a:t>最高</a:t>
            </a:r>
            <a:r>
              <a:rPr lang="en-US" altLang="zh-CN" dirty="0">
                <a:solidFill>
                  <a:srgbClr val="AB0521"/>
                </a:solidFill>
                <a:latin typeface="微软雅黑" panose="020B0503020204020204" pitchFamily="34" charset="-122"/>
                <a:ea typeface="微软雅黑" panose="020B0503020204020204" pitchFamily="34" charset="-122"/>
              </a:rPr>
              <a:t>1000</a:t>
            </a:r>
            <a:r>
              <a:rPr lang="zh-CN" altLang="zh-CN" dirty="0">
                <a:solidFill>
                  <a:srgbClr val="AB0521"/>
                </a:solidFill>
                <a:latin typeface="微软雅黑" panose="020B0503020204020204" pitchFamily="34" charset="-122"/>
                <a:ea typeface="微软雅黑" panose="020B0503020204020204" pitchFamily="34" charset="-122"/>
              </a:rPr>
              <a:t>万元</a:t>
            </a:r>
            <a:r>
              <a:rPr lang="zh-CN" altLang="zh-CN" dirty="0">
                <a:latin typeface="微软雅黑" panose="020B0503020204020204" pitchFamily="34" charset="-122"/>
                <a:ea typeface="微软雅黑" panose="020B0503020204020204" pitchFamily="34" charset="-122"/>
              </a:rPr>
              <a:t>，贷款期限</a:t>
            </a:r>
            <a:r>
              <a:rPr lang="zh-CN" altLang="en-US" dirty="0">
                <a:latin typeface="微软雅黑" panose="020B0503020204020204" pitchFamily="34" charset="-122"/>
                <a:ea typeface="微软雅黑" panose="020B0503020204020204" pitchFamily="34" charset="-122"/>
              </a:rPr>
              <a:t>最长</a:t>
            </a:r>
            <a:r>
              <a:rPr lang="en-US" altLang="zh-CN" dirty="0">
                <a:solidFill>
                  <a:srgbClr val="AB0521"/>
                </a:solidFill>
                <a:latin typeface="微软雅黑" panose="020B0503020204020204" pitchFamily="34" charset="-122"/>
                <a:ea typeface="微软雅黑" panose="020B0503020204020204" pitchFamily="34" charset="-122"/>
              </a:rPr>
              <a:t>20</a:t>
            </a:r>
            <a:r>
              <a:rPr lang="zh-CN" altLang="zh-CN" dirty="0" smtClean="0">
                <a:solidFill>
                  <a:srgbClr val="AB0521"/>
                </a:solidFill>
                <a:latin typeface="微软雅黑" panose="020B0503020204020204" pitchFamily="34" charset="-122"/>
                <a:ea typeface="微软雅黑" panose="020B0503020204020204" pitchFamily="34" charset="-122"/>
              </a:rPr>
              <a:t>年</a:t>
            </a:r>
            <a:endParaRPr lang="en-US" altLang="zh-CN" dirty="0" smtClean="0">
              <a:solidFill>
                <a:srgbClr val="AB0521"/>
              </a:solidFill>
              <a:latin typeface="微软雅黑" panose="020B0503020204020204" pitchFamily="34" charset="-122"/>
              <a:ea typeface="微软雅黑" panose="020B0503020204020204" pitchFamily="34" charset="-122"/>
            </a:endParaRPr>
          </a:p>
          <a:p>
            <a:pPr marL="285750" lvl="0" indent="-285750">
              <a:lnSpc>
                <a:spcPct val="150000"/>
              </a:lnSpc>
              <a:buFont typeface="Wingdings" panose="05000000000000000000" pitchFamily="2" charset="2"/>
              <a:buChar char="Ø"/>
            </a:pPr>
            <a:endParaRPr lang="zh-CN" altLang="zh-CN" dirty="0">
              <a:solidFill>
                <a:srgbClr val="AB0521"/>
              </a:solidFill>
              <a:latin typeface="微软雅黑" panose="020B0503020204020204" pitchFamily="34" charset="-122"/>
              <a:ea typeface="微软雅黑" panose="020B0503020204020204" pitchFamily="34" charset="-122"/>
            </a:endParaRPr>
          </a:p>
          <a:p>
            <a:pPr marL="285750" lvl="0" indent="-285750">
              <a:lnSpc>
                <a:spcPct val="150000"/>
              </a:lnSpc>
              <a:buFont typeface="Wingdings" panose="05000000000000000000" pitchFamily="2" charset="2"/>
              <a:buChar char="Ø"/>
            </a:pPr>
            <a:r>
              <a:rPr lang="zh-CN" altLang="zh-CN" dirty="0">
                <a:latin typeface="微软雅黑" panose="020B0503020204020204" pitchFamily="34" charset="-122"/>
                <a:ea typeface="微软雅黑" panose="020B0503020204020204" pitchFamily="34" charset="-122"/>
              </a:rPr>
              <a:t>还款方式</a:t>
            </a:r>
            <a:r>
              <a:rPr lang="zh-CN" altLang="en-US" dirty="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a:p>
            <a:pPr lvl="1">
              <a:lnSpc>
                <a:spcPct val="150000"/>
              </a:lnSpc>
            </a:pPr>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年以内，可采用分期付息一次还本、按月等额本息</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等额本金还款方式</a:t>
            </a:r>
          </a:p>
          <a:p>
            <a:pPr lvl="1">
              <a:lnSpc>
                <a:spcPct val="150000"/>
              </a:lnSpc>
            </a:pPr>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年以上，可采用按月等额本息</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等额本金以及多样性组合还款</a:t>
            </a:r>
            <a:r>
              <a:rPr lang="zh-CN" altLang="zh-CN" dirty="0" smtClean="0">
                <a:latin typeface="微软雅黑" panose="020B0503020204020204" pitchFamily="34" charset="-122"/>
                <a:ea typeface="微软雅黑" panose="020B0503020204020204" pitchFamily="34" charset="-122"/>
              </a:rPr>
              <a:t>方式</a:t>
            </a:r>
            <a:endParaRPr lang="zh-CN" altLang="zh-CN" dirty="0">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313" y="2343149"/>
            <a:ext cx="2198687" cy="2198687"/>
          </a:xfrm>
          <a:prstGeom prst="rect">
            <a:avLst/>
          </a:prstGeom>
        </p:spPr>
      </p:pic>
    </p:spTree>
    <p:extLst>
      <p:ext uri="{BB962C8B-B14F-4D97-AF65-F5344CB8AC3E}">
        <p14:creationId xmlns:p14="http://schemas.microsoft.com/office/powerpoint/2010/main" val="287913034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4603509" y="844170"/>
            <a:ext cx="1581152" cy="1600793"/>
          </a:xfrm>
          <a:prstGeom prst="rect">
            <a:avLst/>
          </a:prstGeom>
          <a:solidFill>
            <a:schemeClr val="accent3">
              <a:lumMod val="90000"/>
              <a:lumOff val="10000"/>
            </a:schemeClr>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7" name="Rectangle 6"/>
          <p:cNvSpPr/>
          <p:nvPr/>
        </p:nvSpPr>
        <p:spPr>
          <a:xfrm>
            <a:off x="2908054" y="844170"/>
            <a:ext cx="1552580" cy="1571866"/>
          </a:xfrm>
          <a:prstGeom prst="rect">
            <a:avLst/>
          </a:prstGeom>
          <a:solidFill>
            <a:srgbClr val="AB0521"/>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719" t="20335" r="37656" b="27421"/>
          <a:stretch/>
        </p:blipFill>
        <p:spPr>
          <a:xfrm>
            <a:off x="6327536" y="844170"/>
            <a:ext cx="1581508" cy="1571865"/>
          </a:xfrm>
          <a:prstGeom prst="rect">
            <a:avLst/>
          </a:prstGeom>
        </p:spPr>
      </p:pic>
      <p:sp>
        <p:nvSpPr>
          <p:cNvPr id="9" name="Rectangle 8"/>
          <p:cNvSpPr/>
          <p:nvPr/>
        </p:nvSpPr>
        <p:spPr>
          <a:xfrm>
            <a:off x="6327536" y="4353775"/>
            <a:ext cx="1581508" cy="1601153"/>
          </a:xfrm>
          <a:prstGeom prst="rect">
            <a:avLst/>
          </a:prstGeom>
          <a:solidFill>
            <a:schemeClr val="accent3">
              <a:lumMod val="90000"/>
              <a:lumOff val="10000"/>
            </a:schemeClr>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11" name="Rectangle 10"/>
          <p:cNvSpPr/>
          <p:nvPr/>
        </p:nvSpPr>
        <p:spPr>
          <a:xfrm>
            <a:off x="6327536" y="2584328"/>
            <a:ext cx="1581508" cy="1601153"/>
          </a:xfrm>
          <a:prstGeom prst="rect">
            <a:avLst/>
          </a:prstGeom>
          <a:solidFill>
            <a:srgbClr val="AB0521"/>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8" name="TextBox 7"/>
          <p:cNvSpPr txBox="1"/>
          <p:nvPr/>
        </p:nvSpPr>
        <p:spPr>
          <a:xfrm>
            <a:off x="400596" y="3554271"/>
            <a:ext cx="5412589" cy="2400657"/>
          </a:xfrm>
          <a:prstGeom prst="rect">
            <a:avLst/>
          </a:prstGeom>
          <a:noFill/>
        </p:spPr>
        <p:txBody>
          <a:bodyPr wrap="square" rtlCol="0">
            <a:spAutoFit/>
          </a:bodyPr>
          <a:lstStyle/>
          <a:p>
            <a:r>
              <a:rPr kumimoji="1" lang="zh-CN" altLang="en-US" sz="2500" b="1" dirty="0" smtClean="0">
                <a:solidFill>
                  <a:schemeClr val="tx1">
                    <a:lumMod val="75000"/>
                    <a:lumOff val="25000"/>
                  </a:schemeClr>
                </a:solidFill>
                <a:latin typeface="Microsoft YaHei" charset="-122"/>
                <a:ea typeface="Microsoft YaHei" charset="-122"/>
                <a:cs typeface="Microsoft YaHei" charset="-122"/>
              </a:rPr>
              <a:t>虹口支行</a:t>
            </a:r>
            <a:endParaRPr kumimoji="1" lang="en-US" altLang="zh-CN" sz="2500" b="1" dirty="0" smtClean="0">
              <a:solidFill>
                <a:schemeClr val="tx1">
                  <a:lumMod val="75000"/>
                  <a:lumOff val="25000"/>
                </a:schemeClr>
              </a:solidFill>
              <a:latin typeface="Microsoft YaHei" charset="-122"/>
              <a:ea typeface="Microsoft YaHei" charset="-122"/>
              <a:cs typeface="Microsoft YaHei" charset="-122"/>
            </a:endParaRPr>
          </a:p>
          <a:p>
            <a:r>
              <a:rPr kumimoji="1" lang="zh-CN" altLang="en-US" sz="2500" b="1" i="0" dirty="0" smtClean="0">
                <a:solidFill>
                  <a:schemeClr val="tx1">
                    <a:lumMod val="75000"/>
                    <a:lumOff val="25000"/>
                  </a:schemeClr>
                </a:solidFill>
                <a:latin typeface="Microsoft YaHei" charset="-122"/>
                <a:ea typeface="Microsoft YaHei" charset="-122"/>
                <a:cs typeface="Microsoft YaHei" charset="-122"/>
              </a:rPr>
              <a:t>上海市虹口区曲阳路</a:t>
            </a:r>
            <a:r>
              <a:rPr kumimoji="1" lang="en-US" altLang="zh-CN" sz="2500" b="1" i="0" dirty="0" smtClean="0">
                <a:solidFill>
                  <a:schemeClr val="tx1">
                    <a:lumMod val="75000"/>
                    <a:lumOff val="25000"/>
                  </a:schemeClr>
                </a:solidFill>
                <a:latin typeface="Microsoft YaHei" charset="-122"/>
                <a:ea typeface="Microsoft YaHei" charset="-122"/>
                <a:cs typeface="Microsoft YaHei" charset="-122"/>
              </a:rPr>
              <a:t>731</a:t>
            </a:r>
            <a:r>
              <a:rPr kumimoji="1" lang="zh-CN" altLang="en-US" sz="2500" b="1" i="0" dirty="0" smtClean="0">
                <a:solidFill>
                  <a:schemeClr val="tx1">
                    <a:lumMod val="75000"/>
                    <a:lumOff val="25000"/>
                  </a:schemeClr>
                </a:solidFill>
                <a:latin typeface="Microsoft YaHei" charset="-122"/>
                <a:ea typeface="Microsoft YaHei" charset="-122"/>
                <a:cs typeface="Microsoft YaHei" charset="-122"/>
              </a:rPr>
              <a:t>号</a:t>
            </a:r>
            <a:endParaRPr kumimoji="1" lang="en-US" altLang="zh-CN" sz="2500" b="1" dirty="0">
              <a:solidFill>
                <a:schemeClr val="tx1">
                  <a:lumMod val="75000"/>
                  <a:lumOff val="25000"/>
                </a:schemeClr>
              </a:solidFill>
              <a:latin typeface="Microsoft YaHei" charset="-122"/>
              <a:ea typeface="Microsoft YaHei" charset="-122"/>
              <a:cs typeface="Microsoft YaHei" charset="-122"/>
            </a:endParaRPr>
          </a:p>
          <a:p>
            <a:endParaRPr kumimoji="1" lang="en-US" altLang="zh-CN" sz="2500" b="1" i="0" dirty="0" smtClean="0">
              <a:solidFill>
                <a:schemeClr val="tx1">
                  <a:lumMod val="75000"/>
                  <a:lumOff val="25000"/>
                </a:schemeClr>
              </a:solidFill>
              <a:latin typeface="Microsoft YaHei" charset="-122"/>
              <a:ea typeface="Microsoft YaHei" charset="-122"/>
              <a:cs typeface="Microsoft YaHei" charset="-122"/>
            </a:endParaRPr>
          </a:p>
          <a:p>
            <a:r>
              <a:rPr kumimoji="1" lang="zh-CN" altLang="en-US" sz="2500" b="1" dirty="0" smtClean="0">
                <a:solidFill>
                  <a:schemeClr val="tx1">
                    <a:lumMod val="75000"/>
                    <a:lumOff val="25000"/>
                  </a:schemeClr>
                </a:solidFill>
                <a:latin typeface="Microsoft YaHei" charset="-122"/>
                <a:ea typeface="Microsoft YaHei" charset="-122"/>
                <a:cs typeface="Microsoft YaHei" charset="-122"/>
              </a:rPr>
              <a:t>欢迎咨询客户经理 </a:t>
            </a:r>
            <a:r>
              <a:rPr kumimoji="1" lang="en-US" altLang="zh-CN" sz="2500" b="1" dirty="0" smtClean="0">
                <a:solidFill>
                  <a:schemeClr val="tx1">
                    <a:lumMod val="75000"/>
                    <a:lumOff val="25000"/>
                  </a:schemeClr>
                </a:solidFill>
                <a:latin typeface="Bernard MT Condensed" charset="0"/>
                <a:ea typeface="Bernard MT Condensed" charset="0"/>
                <a:cs typeface="Bernard MT Condensed" charset="0"/>
              </a:rPr>
              <a:t>TEL</a:t>
            </a:r>
            <a:r>
              <a:rPr kumimoji="1" lang="zh-CN" altLang="en-US" sz="2500" b="1" dirty="0" smtClean="0">
                <a:solidFill>
                  <a:schemeClr val="tx1">
                    <a:lumMod val="75000"/>
                    <a:lumOff val="25000"/>
                  </a:schemeClr>
                </a:solidFill>
                <a:latin typeface="Bernard MT Condensed" charset="0"/>
                <a:ea typeface="Bernard MT Condensed" charset="0"/>
                <a:cs typeface="Bernard MT Condensed" charset="0"/>
              </a:rPr>
              <a:t> </a:t>
            </a:r>
            <a:r>
              <a:rPr kumimoji="1" lang="en-US" altLang="zh-CN" sz="2500" b="1" dirty="0" smtClean="0">
                <a:solidFill>
                  <a:schemeClr val="tx1">
                    <a:lumMod val="75000"/>
                    <a:lumOff val="25000"/>
                  </a:schemeClr>
                </a:solidFill>
                <a:latin typeface="Bernard MT Condensed" charset="0"/>
                <a:ea typeface="Bernard MT Condensed" charset="0"/>
                <a:cs typeface="Bernard MT Condensed" charset="0"/>
              </a:rPr>
              <a:t>6554</a:t>
            </a:r>
            <a:r>
              <a:rPr kumimoji="1" lang="zh-CN" altLang="en-US" sz="2500" b="1" dirty="0" smtClean="0">
                <a:solidFill>
                  <a:schemeClr val="tx1">
                    <a:lumMod val="75000"/>
                    <a:lumOff val="25000"/>
                  </a:schemeClr>
                </a:solidFill>
                <a:latin typeface="Bernard MT Condensed" charset="0"/>
                <a:ea typeface="Bernard MT Condensed" charset="0"/>
                <a:cs typeface="Bernard MT Condensed" charset="0"/>
              </a:rPr>
              <a:t> </a:t>
            </a:r>
            <a:r>
              <a:rPr kumimoji="1" lang="en-US" altLang="zh-CN" sz="2500" b="1" dirty="0" smtClean="0">
                <a:solidFill>
                  <a:schemeClr val="tx1">
                    <a:lumMod val="75000"/>
                    <a:lumOff val="25000"/>
                  </a:schemeClr>
                </a:solidFill>
                <a:latin typeface="Bernard MT Condensed" charset="0"/>
                <a:ea typeface="Bernard MT Condensed" charset="0"/>
                <a:cs typeface="Bernard MT Condensed" charset="0"/>
              </a:rPr>
              <a:t>1125;</a:t>
            </a:r>
            <a:r>
              <a:rPr kumimoji="1" lang="zh-CN" altLang="en-US" sz="2500" b="1" dirty="0" smtClean="0">
                <a:solidFill>
                  <a:schemeClr val="tx1">
                    <a:lumMod val="75000"/>
                    <a:lumOff val="25000"/>
                  </a:schemeClr>
                </a:solidFill>
                <a:latin typeface="Bernard MT Condensed" charset="0"/>
                <a:ea typeface="Bernard MT Condensed" charset="0"/>
                <a:cs typeface="Bernard MT Condensed" charset="0"/>
              </a:rPr>
              <a:t> </a:t>
            </a:r>
            <a:endParaRPr kumimoji="1" lang="en-US" altLang="zh-CN" sz="2500" b="1" dirty="0" smtClean="0">
              <a:solidFill>
                <a:schemeClr val="tx1">
                  <a:lumMod val="75000"/>
                  <a:lumOff val="25000"/>
                </a:schemeClr>
              </a:solidFill>
              <a:latin typeface="Bernard MT Condensed" charset="0"/>
              <a:ea typeface="Bernard MT Condensed" charset="0"/>
              <a:cs typeface="Bernard MT Condensed" charset="0"/>
            </a:endParaRPr>
          </a:p>
          <a:p>
            <a:r>
              <a:rPr kumimoji="1" lang="zh-CN" altLang="en-US" sz="2500" b="1" dirty="0">
                <a:solidFill>
                  <a:schemeClr val="tx1">
                    <a:lumMod val="75000"/>
                    <a:lumOff val="25000"/>
                  </a:schemeClr>
                </a:solidFill>
                <a:latin typeface="Bernard MT Condensed" charset="0"/>
                <a:ea typeface="Bernard MT Condensed" charset="0"/>
                <a:cs typeface="Bernard MT Condensed" charset="0"/>
              </a:rPr>
              <a:t> </a:t>
            </a:r>
            <a:r>
              <a:rPr kumimoji="1" lang="zh-CN" altLang="en-US" sz="2500" b="1" dirty="0" smtClean="0">
                <a:solidFill>
                  <a:schemeClr val="tx1">
                    <a:lumMod val="75000"/>
                    <a:lumOff val="25000"/>
                  </a:schemeClr>
                </a:solidFill>
                <a:latin typeface="Bernard MT Condensed" charset="0"/>
                <a:ea typeface="Bernard MT Condensed" charset="0"/>
                <a:cs typeface="Bernard MT Condensed" charset="0"/>
              </a:rPr>
              <a:t>                                       </a:t>
            </a:r>
            <a:r>
              <a:rPr kumimoji="1" lang="en-US" altLang="zh-CN" sz="2500" b="1" dirty="0" smtClean="0">
                <a:solidFill>
                  <a:schemeClr val="tx1">
                    <a:lumMod val="75000"/>
                    <a:lumOff val="25000"/>
                  </a:schemeClr>
                </a:solidFill>
                <a:latin typeface="Bernard MT Condensed" charset="0"/>
                <a:ea typeface="Bernard MT Condensed" charset="0"/>
                <a:cs typeface="Bernard MT Condensed" charset="0"/>
              </a:rPr>
              <a:t>6554</a:t>
            </a:r>
            <a:r>
              <a:rPr kumimoji="1" lang="zh-CN" altLang="en-US" sz="2500" b="1" dirty="0" smtClean="0">
                <a:solidFill>
                  <a:schemeClr val="tx1">
                    <a:lumMod val="75000"/>
                    <a:lumOff val="25000"/>
                  </a:schemeClr>
                </a:solidFill>
                <a:latin typeface="Bernard MT Condensed" charset="0"/>
                <a:ea typeface="Bernard MT Condensed" charset="0"/>
                <a:cs typeface="Bernard MT Condensed" charset="0"/>
              </a:rPr>
              <a:t> </a:t>
            </a:r>
            <a:r>
              <a:rPr kumimoji="1" lang="en-US" altLang="zh-CN" sz="2500" b="1" dirty="0" smtClean="0">
                <a:solidFill>
                  <a:schemeClr val="tx1">
                    <a:lumMod val="75000"/>
                    <a:lumOff val="25000"/>
                  </a:schemeClr>
                </a:solidFill>
                <a:latin typeface="Bernard MT Condensed" charset="0"/>
                <a:ea typeface="Bernard MT Condensed" charset="0"/>
                <a:cs typeface="Bernard MT Condensed" charset="0"/>
              </a:rPr>
              <a:t>1129</a:t>
            </a:r>
            <a:r>
              <a:rPr kumimoji="1" lang="en-US" altLang="zh-CN" sz="2500" b="1" dirty="0">
                <a:solidFill>
                  <a:schemeClr val="tx1">
                    <a:lumMod val="75000"/>
                    <a:lumOff val="25000"/>
                  </a:schemeClr>
                </a:solidFill>
                <a:latin typeface="Bernard MT Condensed" charset="0"/>
                <a:ea typeface="Bernard MT Condensed" charset="0"/>
                <a:cs typeface="Bernard MT Condensed" charset="0"/>
              </a:rPr>
              <a:t>;</a:t>
            </a:r>
            <a:endParaRPr kumimoji="1" lang="en-US" altLang="zh-CN" sz="2500" b="1" dirty="0" smtClean="0">
              <a:solidFill>
                <a:schemeClr val="tx1">
                  <a:lumMod val="75000"/>
                  <a:lumOff val="25000"/>
                </a:schemeClr>
              </a:solidFill>
              <a:latin typeface="Bernard MT Condensed" charset="0"/>
              <a:ea typeface="Bernard MT Condensed" charset="0"/>
              <a:cs typeface="Bernard MT Condensed" charset="0"/>
            </a:endParaRPr>
          </a:p>
          <a:p>
            <a:r>
              <a:rPr kumimoji="1" lang="zh-CN" altLang="en-US" sz="2500" b="1" dirty="0" smtClean="0">
                <a:solidFill>
                  <a:schemeClr val="tx1">
                    <a:lumMod val="75000"/>
                    <a:lumOff val="25000"/>
                  </a:schemeClr>
                </a:solidFill>
                <a:latin typeface="Bernard MT Condensed" charset="0"/>
                <a:ea typeface="Bernard MT Condensed" charset="0"/>
                <a:cs typeface="Bernard MT Condensed" charset="0"/>
              </a:rPr>
              <a:t>                                        </a:t>
            </a:r>
            <a:r>
              <a:rPr kumimoji="1" lang="en-US" altLang="zh-CN" sz="2500" b="1" dirty="0" smtClean="0">
                <a:solidFill>
                  <a:schemeClr val="tx1">
                    <a:lumMod val="75000"/>
                    <a:lumOff val="25000"/>
                  </a:schemeClr>
                </a:solidFill>
                <a:latin typeface="Bernard MT Condensed" charset="0"/>
                <a:ea typeface="Bernard MT Condensed" charset="0"/>
                <a:cs typeface="Bernard MT Condensed" charset="0"/>
              </a:rPr>
              <a:t>6554</a:t>
            </a:r>
            <a:r>
              <a:rPr kumimoji="1" lang="zh-CN" altLang="en-US" sz="2500" b="1" dirty="0" smtClean="0">
                <a:solidFill>
                  <a:schemeClr val="tx1">
                    <a:lumMod val="75000"/>
                    <a:lumOff val="25000"/>
                  </a:schemeClr>
                </a:solidFill>
                <a:latin typeface="Bernard MT Condensed" charset="0"/>
                <a:ea typeface="Bernard MT Condensed" charset="0"/>
                <a:cs typeface="Bernard MT Condensed" charset="0"/>
              </a:rPr>
              <a:t> </a:t>
            </a:r>
            <a:r>
              <a:rPr kumimoji="1" lang="en-US" altLang="zh-CN" sz="2500" b="1" dirty="0" smtClean="0">
                <a:solidFill>
                  <a:schemeClr val="tx1">
                    <a:lumMod val="75000"/>
                    <a:lumOff val="25000"/>
                  </a:schemeClr>
                </a:solidFill>
                <a:latin typeface="Bernard MT Condensed" charset="0"/>
                <a:ea typeface="Bernard MT Condensed" charset="0"/>
                <a:cs typeface="Bernard MT Condensed" charset="0"/>
              </a:rPr>
              <a:t>1017;</a:t>
            </a:r>
            <a:endParaRPr kumimoji="1" lang="en-US" sz="2500" b="1" i="0" dirty="0">
              <a:solidFill>
                <a:schemeClr val="tx1">
                  <a:lumMod val="75000"/>
                  <a:lumOff val="25000"/>
                </a:schemeClr>
              </a:solidFill>
              <a:latin typeface="Bernard MT Condensed" charset="0"/>
              <a:ea typeface="Bernard MT Condensed" charset="0"/>
              <a:cs typeface="Bernard MT Condensed"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509" y="2584328"/>
            <a:ext cx="1628757" cy="1628757"/>
          </a:xfrm>
          <a:prstGeom prst="rect">
            <a:avLst/>
          </a:prstGeom>
        </p:spPr>
      </p:pic>
    </p:spTree>
    <p:extLst>
      <p:ext uri="{BB962C8B-B14F-4D97-AF65-F5344CB8AC3E}">
        <p14:creationId xmlns:p14="http://schemas.microsoft.com/office/powerpoint/2010/main" val="208693389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PD_PPT">
  <a:themeElements>
    <a:clrScheme name="MT_Colors 1">
      <a:dk1>
        <a:srgbClr val="000000"/>
      </a:dk1>
      <a:lt1>
        <a:sysClr val="window" lastClr="FFFFFF"/>
      </a:lt1>
      <a:dk2>
        <a:srgbClr val="404040"/>
      </a:dk2>
      <a:lt2>
        <a:srgbClr val="6E6464"/>
      </a:lt2>
      <a:accent1>
        <a:srgbClr val="5AAA28"/>
      </a:accent1>
      <a:accent2>
        <a:srgbClr val="328200"/>
      </a:accent2>
      <a:accent3>
        <a:srgbClr val="002D50"/>
      </a:accent3>
      <a:accent4>
        <a:srgbClr val="0064A0"/>
      </a:accent4>
      <a:accent5>
        <a:srgbClr val="FF6400"/>
      </a:accent5>
      <a:accent6>
        <a:srgbClr val="5A145A"/>
      </a:accent6>
      <a:hlink>
        <a:srgbClr val="BEB4B4"/>
      </a:hlink>
      <a:folHlink>
        <a:srgbClr val="BEB4B4"/>
      </a:folHlink>
    </a:clrScheme>
    <a:fontScheme name="爆光">
      <a:majorFont>
        <a:latin typeface="Helvetica"/>
        <a:ea typeface=""/>
        <a:cs typeface=""/>
        <a:font script="Jpan" typeface="ＭＳ ゴシック"/>
        <a:font script="Hans" typeface="宋体"/>
        <a:font script="Hant" typeface="宋体"/>
      </a:majorFont>
      <a:minorFont>
        <a:latin typeface="Helvetica"/>
        <a:ea typeface=""/>
        <a:cs typeface=""/>
        <a:font script="Jpan" typeface="ＭＳ ゴシック"/>
        <a:font script="Hans" typeface="宋体"/>
        <a:font script="Hant"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90000"/>
            <a:lumOff val="10000"/>
          </a:schemeClr>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lnRef>
        <a:fillRef idx="0">
          <a:schemeClr val="accent1"/>
        </a:fillRef>
        <a:effectRef idx="1">
          <a:schemeClr val="accent1"/>
        </a:effectRef>
        <a:fontRef idx="minor">
          <a:schemeClr val="tx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1600" b="1" i="0" dirty="0">
            <a:solidFill>
              <a:schemeClr val="tx1">
                <a:lumMod val="75000"/>
                <a:lumOff val="25000"/>
              </a:schemeClr>
            </a:solidFill>
            <a:ea typeface="宋体"/>
          </a:defRPr>
        </a:defPPr>
      </a:lstStyle>
    </a:tx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384</TotalTime>
  <Words>812</Words>
  <Application>Microsoft Office PowerPoint</Application>
  <PresentationFormat>全屏显示(4:3)</PresentationFormat>
  <Paragraphs>131</Paragraphs>
  <Slides>9</Slides>
  <Notes>2</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SPD_PPT</vt:lpstr>
      <vt:lpstr>上海浦东发展银行 科技小微贷款产品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浦发银行PPT模板及使用规范</dc:title>
  <dc:creator>caijw</dc:creator>
  <cp:lastModifiedBy>user</cp:lastModifiedBy>
  <cp:revision>720</cp:revision>
  <cp:lastPrinted>2017-07-14T00:42:08Z</cp:lastPrinted>
  <dcterms:created xsi:type="dcterms:W3CDTF">2015-05-02T13:09:37Z</dcterms:created>
  <dcterms:modified xsi:type="dcterms:W3CDTF">2018-11-26T06:01:16Z</dcterms:modified>
</cp:coreProperties>
</file>