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1309" r:id="rId3"/>
    <p:sldId id="1310" r:id="rId4"/>
    <p:sldId id="1311" r:id="rId5"/>
    <p:sldId id="1312" r:id="rId6"/>
    <p:sldId id="1313" r:id="rId7"/>
    <p:sldId id="1314" r:id="rId8"/>
    <p:sldId id="1315" r:id="rId9"/>
    <p:sldId id="1320" r:id="rId10"/>
    <p:sldId id="1317" r:id="rId11"/>
    <p:sldId id="968" r:id="rId12"/>
    <p:sldId id="1318" r:id="rId13"/>
    <p:sldId id="1319" r:id="rId14"/>
  </p:sldIdLst>
  <p:sldSz cx="9144000" cy="6858000" type="screen4x3"/>
  <p:notesSz cx="6858000" cy="9144000"/>
  <p:defaultTextStyle>
    <a:defPPr>
      <a:defRPr lang="zh-CN"/>
    </a:defPPr>
    <a:lvl1pPr algn="l" rtl="0" fontAlgn="base">
      <a:spcBef>
        <a:spcPct val="0"/>
      </a:spcBef>
      <a:spcAft>
        <a:spcPct val="0"/>
      </a:spcAft>
      <a:buFont typeface="Arial" charset="0"/>
      <a:defRPr kern="1200">
        <a:solidFill>
          <a:schemeClr val="tx1"/>
        </a:solidFill>
        <a:latin typeface="Arial" charset="0"/>
        <a:ea typeface="宋体" pitchFamily="2" charset="-122"/>
        <a:cs typeface="+mn-cs"/>
      </a:defRPr>
    </a:lvl1pPr>
    <a:lvl2pPr marL="457200" algn="l" rtl="0" fontAlgn="base">
      <a:spcBef>
        <a:spcPct val="0"/>
      </a:spcBef>
      <a:spcAft>
        <a:spcPct val="0"/>
      </a:spcAft>
      <a:buFont typeface="Arial" charset="0"/>
      <a:defRPr kern="1200">
        <a:solidFill>
          <a:schemeClr val="tx1"/>
        </a:solidFill>
        <a:latin typeface="Arial" charset="0"/>
        <a:ea typeface="宋体" pitchFamily="2" charset="-122"/>
        <a:cs typeface="+mn-cs"/>
      </a:defRPr>
    </a:lvl2pPr>
    <a:lvl3pPr marL="914400" algn="l" rtl="0" fontAlgn="base">
      <a:spcBef>
        <a:spcPct val="0"/>
      </a:spcBef>
      <a:spcAft>
        <a:spcPct val="0"/>
      </a:spcAft>
      <a:buFont typeface="Arial" charset="0"/>
      <a:defRPr kern="1200">
        <a:solidFill>
          <a:schemeClr val="tx1"/>
        </a:solidFill>
        <a:latin typeface="Arial" charset="0"/>
        <a:ea typeface="宋体" pitchFamily="2" charset="-122"/>
        <a:cs typeface="+mn-cs"/>
      </a:defRPr>
    </a:lvl3pPr>
    <a:lvl4pPr marL="1371600" algn="l" rtl="0" fontAlgn="base">
      <a:spcBef>
        <a:spcPct val="0"/>
      </a:spcBef>
      <a:spcAft>
        <a:spcPct val="0"/>
      </a:spcAft>
      <a:buFont typeface="Arial" charset="0"/>
      <a:defRPr kern="1200">
        <a:solidFill>
          <a:schemeClr val="tx1"/>
        </a:solidFill>
        <a:latin typeface="Arial" charset="0"/>
        <a:ea typeface="宋体" pitchFamily="2" charset="-122"/>
        <a:cs typeface="+mn-cs"/>
      </a:defRPr>
    </a:lvl4pPr>
    <a:lvl5pPr marL="1828800" algn="l" rtl="0" fontAlgn="base">
      <a:spcBef>
        <a:spcPct val="0"/>
      </a:spcBef>
      <a:spcAft>
        <a:spcPct val="0"/>
      </a:spcAft>
      <a:buFont typeface="Arial" charset="0"/>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085" autoAdjust="0"/>
  </p:normalViewPr>
  <p:slideViewPr>
    <p:cSldViewPr>
      <p:cViewPr varScale="1">
        <p:scale>
          <a:sx n="97" d="100"/>
          <a:sy n="97" d="100"/>
        </p:scale>
        <p:origin x="-2034" y="-102"/>
      </p:cViewPr>
      <p:guideLst>
        <p:guide orient="horz" pos="2125"/>
        <p:guide pos="2880"/>
      </p:guideLst>
    </p:cSldViewPr>
  </p:slideViewPr>
  <p:outlineViewPr>
    <p:cViewPr>
      <p:scale>
        <a:sx n="33" d="100"/>
        <a:sy n="33" d="100"/>
      </p:scale>
      <p:origin x="0" y="2484"/>
    </p:cViewPr>
  </p:outlineViewPr>
  <p:notesTextViewPr>
    <p:cViewPr>
      <p:scale>
        <a:sx n="1" d="1"/>
        <a:sy n="1" d="1"/>
      </p:scale>
      <p:origin x="0" y="0"/>
    </p:cViewPr>
  </p:notesText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83DEF-D0A0-4253-9F64-28F8D6B80A6F}" type="datetimeFigureOut">
              <a:rPr lang="zh-CN" altLang="en-US" smtClean="0"/>
              <a:pPr/>
              <a:t>2018/7/25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56012-C430-4338-9980-2E150FF1B6C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广告形式通常包括广播、电视、报纸、期刊、印刷品、电话、互联网、户外广告设施等，新型广告形式有微信、论坛、影视植入、用户推荐等等。</a:t>
            </a:r>
            <a:endParaRPr lang="zh-CN" altLang="en-US" dirty="0"/>
          </a:p>
        </p:txBody>
      </p:sp>
      <p:sp>
        <p:nvSpPr>
          <p:cNvPr id="4" name="灯片编号占位符 3"/>
          <p:cNvSpPr>
            <a:spLocks noGrp="1"/>
          </p:cNvSpPr>
          <p:nvPr>
            <p:ph type="sldNum" sz="quarter" idx="10"/>
          </p:nvPr>
        </p:nvSpPr>
        <p:spPr/>
        <p:txBody>
          <a:bodyPr/>
          <a:lstStyle/>
          <a:p>
            <a:fld id="{40356012-C430-4338-9980-2E150FF1B6CE}"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主要的变化：</a:t>
            </a:r>
            <a:r>
              <a:rPr lang="zh-CN" altLang="en-US" sz="1200" dirty="0" smtClean="0">
                <a:solidFill>
                  <a:srgbClr val="FF0000"/>
                </a:solidFill>
                <a:latin typeface="黑体" pitchFamily="49" charset="-122"/>
                <a:ea typeface="黑体" pitchFamily="49" charset="-122"/>
              </a:rPr>
              <a:t>新</a:t>
            </a:r>
            <a:r>
              <a:rPr lang="en-US" altLang="zh-CN" sz="1200" dirty="0" smtClean="0">
                <a:solidFill>
                  <a:srgbClr val="FF0000"/>
                </a:solidFill>
                <a:latin typeface="黑体" pitchFamily="49" charset="-122"/>
                <a:ea typeface="黑体" pitchFamily="49" charset="-122"/>
              </a:rPr>
              <a:t>《</a:t>
            </a:r>
            <a:r>
              <a:rPr lang="zh-CN" altLang="en-US" sz="1200" dirty="0" smtClean="0">
                <a:solidFill>
                  <a:srgbClr val="FF0000"/>
                </a:solidFill>
                <a:latin typeface="黑体" pitchFamily="49" charset="-122"/>
                <a:ea typeface="黑体" pitchFamily="49" charset="-122"/>
              </a:rPr>
              <a:t>广告法</a:t>
            </a:r>
            <a:r>
              <a:rPr lang="en-US" altLang="zh-CN" sz="1200" dirty="0" smtClean="0">
                <a:solidFill>
                  <a:srgbClr val="FF0000"/>
                </a:solidFill>
                <a:latin typeface="黑体" pitchFamily="49" charset="-122"/>
                <a:ea typeface="黑体" pitchFamily="49" charset="-122"/>
              </a:rPr>
              <a:t>》</a:t>
            </a:r>
            <a:r>
              <a:rPr lang="zh-CN" altLang="en-US" sz="1200" dirty="0" smtClean="0">
                <a:solidFill>
                  <a:srgbClr val="FF0000"/>
                </a:solidFill>
                <a:latin typeface="黑体" pitchFamily="49" charset="-122"/>
                <a:ea typeface="黑体" pitchFamily="49" charset="-122"/>
              </a:rPr>
              <a:t>由原来的</a:t>
            </a:r>
            <a:r>
              <a:rPr lang="en-US" altLang="zh-CN" sz="1200" dirty="0" smtClean="0">
                <a:solidFill>
                  <a:srgbClr val="FF0000"/>
                </a:solidFill>
                <a:latin typeface="黑体" pitchFamily="49" charset="-122"/>
                <a:ea typeface="黑体" pitchFamily="49" charset="-122"/>
              </a:rPr>
              <a:t>49</a:t>
            </a:r>
            <a:r>
              <a:rPr lang="zh-CN" altLang="en-US" sz="1200" dirty="0" smtClean="0">
                <a:solidFill>
                  <a:srgbClr val="FF0000"/>
                </a:solidFill>
                <a:latin typeface="黑体" pitchFamily="49" charset="-122"/>
                <a:ea typeface="黑体" pitchFamily="49" charset="-122"/>
              </a:rPr>
              <a:t>条增加到</a:t>
            </a:r>
            <a:r>
              <a:rPr lang="en-US" altLang="zh-CN" sz="1200" dirty="0" smtClean="0">
                <a:solidFill>
                  <a:srgbClr val="FF0000"/>
                </a:solidFill>
                <a:latin typeface="黑体" pitchFamily="49" charset="-122"/>
                <a:ea typeface="黑体" pitchFamily="49" charset="-122"/>
              </a:rPr>
              <a:t>75</a:t>
            </a:r>
            <a:r>
              <a:rPr lang="zh-CN" altLang="en-US" sz="1200" dirty="0" smtClean="0">
                <a:solidFill>
                  <a:srgbClr val="FF0000"/>
                </a:solidFill>
                <a:latin typeface="黑体" pitchFamily="49" charset="-122"/>
                <a:ea typeface="黑体" pitchFamily="49" charset="-122"/>
              </a:rPr>
              <a:t>条，新增</a:t>
            </a:r>
            <a:r>
              <a:rPr lang="en-US" altLang="zh-CN" sz="1200" dirty="0" smtClean="0">
                <a:solidFill>
                  <a:srgbClr val="FF0000"/>
                </a:solidFill>
                <a:latin typeface="黑体" pitchFamily="49" charset="-122"/>
                <a:ea typeface="黑体" pitchFamily="49" charset="-122"/>
              </a:rPr>
              <a:t>29</a:t>
            </a:r>
            <a:r>
              <a:rPr lang="zh-CN" altLang="en-US" sz="1200" dirty="0" smtClean="0">
                <a:solidFill>
                  <a:srgbClr val="FF0000"/>
                </a:solidFill>
                <a:latin typeface="黑体" pitchFamily="49" charset="-122"/>
                <a:ea typeface="黑体" pitchFamily="49" charset="-122"/>
              </a:rPr>
              <a:t>条，修改</a:t>
            </a:r>
            <a:r>
              <a:rPr lang="en-US" altLang="zh-CN" sz="1200" dirty="0" smtClean="0">
                <a:solidFill>
                  <a:srgbClr val="FF0000"/>
                </a:solidFill>
                <a:latin typeface="黑体" pitchFamily="49" charset="-122"/>
                <a:ea typeface="黑体" pitchFamily="49" charset="-122"/>
              </a:rPr>
              <a:t>38</a:t>
            </a:r>
            <a:r>
              <a:rPr lang="zh-CN" altLang="en-US" sz="1200" dirty="0" smtClean="0">
                <a:solidFill>
                  <a:srgbClr val="FF0000"/>
                </a:solidFill>
                <a:latin typeface="黑体" pitchFamily="49" charset="-122"/>
                <a:ea typeface="黑体" pitchFamily="49" charset="-122"/>
              </a:rPr>
              <a:t>条，删除</a:t>
            </a:r>
            <a:r>
              <a:rPr lang="en-US" altLang="zh-CN" sz="1200" dirty="0" smtClean="0">
                <a:solidFill>
                  <a:srgbClr val="FF0000"/>
                </a:solidFill>
                <a:latin typeface="黑体" pitchFamily="49" charset="-122"/>
                <a:ea typeface="黑体" pitchFamily="49" charset="-122"/>
              </a:rPr>
              <a:t>3</a:t>
            </a:r>
            <a:r>
              <a:rPr lang="zh-CN" altLang="en-US" sz="1200" dirty="0" smtClean="0">
                <a:solidFill>
                  <a:srgbClr val="FF0000"/>
                </a:solidFill>
                <a:latin typeface="黑体" pitchFamily="49" charset="-122"/>
                <a:ea typeface="黑体" pitchFamily="49" charset="-122"/>
              </a:rPr>
              <a:t>条，原文保留仅</a:t>
            </a:r>
            <a:r>
              <a:rPr lang="en-US" altLang="zh-CN" sz="1200" dirty="0" smtClean="0">
                <a:solidFill>
                  <a:srgbClr val="FF0000"/>
                </a:solidFill>
                <a:latin typeface="黑体" pitchFamily="49" charset="-122"/>
                <a:ea typeface="黑体" pitchFamily="49" charset="-122"/>
              </a:rPr>
              <a:t>8</a:t>
            </a:r>
            <a:r>
              <a:rPr lang="zh-CN" altLang="en-US" sz="1200" dirty="0" smtClean="0">
                <a:solidFill>
                  <a:srgbClr val="FF0000"/>
                </a:solidFill>
                <a:latin typeface="黑体" pitchFamily="49" charset="-122"/>
                <a:ea typeface="黑体" pitchFamily="49" charset="-122"/>
              </a:rPr>
              <a:t>条</a:t>
            </a:r>
            <a:endParaRPr lang="zh-CN" altLang="en-US" dirty="0"/>
          </a:p>
        </p:txBody>
      </p:sp>
      <p:sp>
        <p:nvSpPr>
          <p:cNvPr id="4" name="灯片编号占位符 3"/>
          <p:cNvSpPr>
            <a:spLocks noGrp="1"/>
          </p:cNvSpPr>
          <p:nvPr>
            <p:ph type="sldNum" sz="quarter" idx="10"/>
          </p:nvPr>
        </p:nvSpPr>
        <p:spPr/>
        <p:txBody>
          <a:bodyPr/>
          <a:lstStyle/>
          <a:p>
            <a:fld id="{40356012-C430-4338-9980-2E150FF1B6CE}"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a:t>
            </a:r>
            <a:r>
              <a:rPr lang="zh-CN" altLang="en-US" dirty="0" smtClean="0"/>
              <a:t>、跟着习大大去旅游，中南海字样，特供专供</a:t>
            </a:r>
            <a:endParaRPr lang="en-US" altLang="zh-CN" dirty="0" smtClean="0"/>
          </a:p>
          <a:p>
            <a:r>
              <a:rPr lang="en-US" altLang="zh-CN" dirty="0" smtClean="0"/>
              <a:t>7</a:t>
            </a:r>
            <a:r>
              <a:rPr lang="zh-CN" altLang="en-US" dirty="0" smtClean="0"/>
              <a:t>、房地产广告“拥有法租界的情怀”，价格低的不能再低配有女性低腰短裤图片</a:t>
            </a:r>
            <a:endParaRPr lang="en-US" altLang="zh-CN" dirty="0" smtClean="0"/>
          </a:p>
          <a:p>
            <a:r>
              <a:rPr lang="en-US" altLang="zh-CN" dirty="0" smtClean="0"/>
              <a:t>8</a:t>
            </a:r>
            <a:r>
              <a:rPr lang="zh-CN" altLang="en-US" dirty="0" smtClean="0"/>
              <a:t>、</a:t>
            </a:r>
            <a:r>
              <a:rPr lang="en-US" altLang="zh-CN" dirty="0" smtClean="0"/>
              <a:t>0-12</a:t>
            </a:r>
            <a:r>
              <a:rPr lang="zh-CN" altLang="en-US" dirty="0" smtClean="0"/>
              <a:t>个月</a:t>
            </a:r>
            <a:endParaRPr lang="zh-CN" altLang="en-US" dirty="0"/>
          </a:p>
        </p:txBody>
      </p:sp>
      <p:sp>
        <p:nvSpPr>
          <p:cNvPr id="4" name="灯片编号占位符 3"/>
          <p:cNvSpPr>
            <a:spLocks noGrp="1"/>
          </p:cNvSpPr>
          <p:nvPr>
            <p:ph type="sldNum" sz="quarter" idx="10"/>
          </p:nvPr>
        </p:nvSpPr>
        <p:spPr/>
        <p:txBody>
          <a:bodyPr/>
          <a:lstStyle/>
          <a:p>
            <a:fld id="{40356012-C430-4338-9980-2E150FF1B6CE}"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90000"/>
              </a:lnSpc>
            </a:pPr>
            <a:r>
              <a:rPr lang="zh-CN" altLang="en-US" sz="1200" b="1" dirty="0" smtClean="0"/>
              <a:t>判定和查处虚假广告时要遵循以下注意事项：</a:t>
            </a:r>
          </a:p>
          <a:p>
            <a:pPr>
              <a:lnSpc>
                <a:spcPct val="90000"/>
              </a:lnSpc>
            </a:pPr>
            <a:r>
              <a:rPr lang="zh-CN" altLang="en-US" sz="1200" dirty="0" smtClean="0"/>
              <a:t>      </a:t>
            </a:r>
            <a:r>
              <a:rPr lang="zh-CN" altLang="en-US" sz="1200" b="1" dirty="0" smtClean="0"/>
              <a:t> </a:t>
            </a:r>
            <a:r>
              <a:rPr lang="en-US" sz="1200" b="1" dirty="0" smtClean="0"/>
              <a:t>1.</a:t>
            </a:r>
            <a:r>
              <a:rPr lang="zh-CN" altLang="en-US" sz="1200" b="1" dirty="0" smtClean="0"/>
              <a:t>广告所传递的信息有误导消费者的可能性即可，不要求必须有消费者被欺骗的事实发生。 </a:t>
            </a:r>
          </a:p>
          <a:p>
            <a:pPr>
              <a:lnSpc>
                <a:spcPct val="90000"/>
              </a:lnSpc>
            </a:pPr>
            <a:r>
              <a:rPr lang="zh-CN" altLang="en-US" sz="1200" b="1" dirty="0" smtClean="0"/>
              <a:t>       </a:t>
            </a:r>
            <a:r>
              <a:rPr lang="en-US" sz="1200" b="1" dirty="0" smtClean="0"/>
              <a:t>2.</a:t>
            </a:r>
            <a:r>
              <a:rPr lang="zh-CN" altLang="en-US" sz="1200" b="1" dirty="0" smtClean="0"/>
              <a:t>广告内容似是而非使消费者陷于认识错误，误导消费者的情形，此时仍可认定为虚假广告。       </a:t>
            </a:r>
          </a:p>
          <a:p>
            <a:pPr>
              <a:lnSpc>
                <a:spcPct val="90000"/>
              </a:lnSpc>
            </a:pPr>
            <a:r>
              <a:rPr lang="zh-CN" altLang="en-US" sz="1200" b="1" dirty="0" smtClean="0"/>
              <a:t>      </a:t>
            </a:r>
            <a:r>
              <a:rPr lang="en-US" sz="1200" b="1" dirty="0" smtClean="0"/>
              <a:t>3.</a:t>
            </a:r>
            <a:r>
              <a:rPr lang="zh-CN" altLang="en-US" sz="1200" b="1" dirty="0" smtClean="0"/>
              <a:t>广告的陈述或表述须具有实质重要性。所谓实质重要性，也就是说，广告的陈述或表示须能影响消费者决定购买与否的动机。 </a:t>
            </a:r>
          </a:p>
          <a:p>
            <a:pPr>
              <a:lnSpc>
                <a:spcPct val="90000"/>
              </a:lnSpc>
            </a:pPr>
            <a:r>
              <a:rPr lang="zh-CN" altLang="en-US" sz="1200" b="1" dirty="0" smtClean="0"/>
              <a:t>      </a:t>
            </a:r>
            <a:r>
              <a:rPr lang="en-US" sz="1200" b="1" dirty="0" smtClean="0"/>
              <a:t>4.</a:t>
            </a:r>
            <a:r>
              <a:rPr lang="zh-CN" altLang="en-US" sz="1200" b="1" dirty="0" smtClean="0"/>
              <a:t>广告宣传的内容不属于情感性的诉求。</a:t>
            </a:r>
          </a:p>
          <a:p>
            <a:pPr>
              <a:lnSpc>
                <a:spcPct val="90000"/>
              </a:lnSpc>
            </a:pPr>
            <a:r>
              <a:rPr lang="zh-CN" altLang="en-US" sz="1200" b="1" dirty="0" smtClean="0"/>
              <a:t>      </a:t>
            </a:r>
            <a:r>
              <a:rPr lang="en-US" sz="1200" b="1" dirty="0" smtClean="0"/>
              <a:t>5.</a:t>
            </a:r>
            <a:r>
              <a:rPr lang="zh-CN" altLang="en-US" sz="1200" b="1" dirty="0" smtClean="0"/>
              <a:t>以明显的夸张方式宣传商品，不足以造成相关公众误解的，不认定为虚假广告。</a:t>
            </a:r>
          </a:p>
          <a:p>
            <a:pPr>
              <a:lnSpc>
                <a:spcPct val="90000"/>
              </a:lnSpc>
            </a:pPr>
            <a:r>
              <a:rPr lang="zh-CN" altLang="en-US" sz="1200" b="1" dirty="0" smtClean="0"/>
              <a:t>      </a:t>
            </a:r>
            <a:r>
              <a:rPr lang="en-US" sz="1200" b="1" dirty="0" smtClean="0"/>
              <a:t>6.</a:t>
            </a:r>
            <a:r>
              <a:rPr lang="zh-CN" altLang="en-US" sz="1200" b="1" dirty="0" smtClean="0"/>
              <a:t>根据日常生活经验、相关公众的一般注意力、发生误解的事实和被宣传对象的实际情况等因素，对虚假广告进行认定。</a:t>
            </a:r>
          </a:p>
          <a:p>
            <a:pPr>
              <a:lnSpc>
                <a:spcPct val="90000"/>
              </a:lnSpc>
            </a:pPr>
            <a:r>
              <a:rPr lang="zh-CN" altLang="en-US" sz="1200" b="1" dirty="0" smtClean="0"/>
              <a:t>      </a:t>
            </a:r>
            <a:r>
              <a:rPr lang="en-US" sz="1200" b="1" dirty="0" smtClean="0"/>
              <a:t>7.</a:t>
            </a:r>
            <a:r>
              <a:rPr lang="zh-CN" altLang="en-US" sz="1200" b="1" dirty="0" smtClean="0"/>
              <a:t>注意区分合同违约与虚假广告</a:t>
            </a:r>
          </a:p>
          <a:p>
            <a:pPr>
              <a:lnSpc>
                <a:spcPct val="90000"/>
              </a:lnSpc>
            </a:pPr>
            <a:r>
              <a:rPr lang="zh-CN" altLang="en-US" sz="1200" b="1" dirty="0" smtClean="0"/>
              <a:t>      </a:t>
            </a:r>
            <a:r>
              <a:rPr lang="en-US" sz="1200" b="1" dirty="0" smtClean="0"/>
              <a:t>8.</a:t>
            </a:r>
            <a:r>
              <a:rPr lang="zh-CN" altLang="en-US" sz="1200" b="1" dirty="0" smtClean="0"/>
              <a:t>依据广告主对广告内容真实性负责的要求，广告主要对广告内容的真实性承担主要的证明责任。 </a:t>
            </a:r>
          </a:p>
          <a:p>
            <a:endParaRPr lang="zh-CN" altLang="en-US" dirty="0"/>
          </a:p>
        </p:txBody>
      </p:sp>
      <p:sp>
        <p:nvSpPr>
          <p:cNvPr id="4" name="灯片编号占位符 3"/>
          <p:cNvSpPr>
            <a:spLocks noGrp="1"/>
          </p:cNvSpPr>
          <p:nvPr>
            <p:ph type="sldNum" sz="quarter" idx="10"/>
          </p:nvPr>
        </p:nvSpPr>
        <p:spPr/>
        <p:txBody>
          <a:bodyPr/>
          <a:lstStyle/>
          <a:p>
            <a:fld id="{40356012-C430-4338-9980-2E150FF1B6CE}"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dirty="0" smtClean="0">
                <a:solidFill>
                  <a:srgbClr val="0070C0"/>
                </a:solidFill>
                <a:latin typeface="隶书" pitchFamily="49" charset="-122"/>
                <a:ea typeface="隶书" pitchFamily="49" charset="-122"/>
              </a:rPr>
              <a:t>1</a:t>
            </a:r>
            <a:r>
              <a:rPr lang="zh-CN" altLang="en-US" sz="1200" b="1" dirty="0" smtClean="0">
                <a:solidFill>
                  <a:srgbClr val="0070C0"/>
                </a:solidFill>
                <a:latin typeface="隶书" pitchFamily="49" charset="-122"/>
                <a:ea typeface="隶书" pitchFamily="49" charset="-122"/>
              </a:rPr>
              <a:t>、某行业领域的相关标准认定的分级，如国际酒类分级，新加坡最佳餐厅</a:t>
            </a:r>
            <a:r>
              <a:rPr lang="en-US" altLang="zh-CN" sz="1200" b="1" dirty="0" smtClean="0">
                <a:solidFill>
                  <a:srgbClr val="0070C0"/>
                </a:solidFill>
                <a:latin typeface="隶书" pitchFamily="49" charset="-122"/>
                <a:ea typeface="隶书" pitchFamily="49" charset="-122"/>
              </a:rPr>
              <a:t>top50,</a:t>
            </a:r>
          </a:p>
          <a:p>
            <a:r>
              <a:rPr lang="en-US" altLang="zh-CN" sz="1200" b="1" dirty="0" smtClean="0">
                <a:solidFill>
                  <a:srgbClr val="0070C0"/>
                </a:solidFill>
                <a:latin typeface="隶书" pitchFamily="49" charset="-122"/>
                <a:ea typeface="隶书" pitchFamily="49" charset="-122"/>
              </a:rPr>
              <a:t>2</a:t>
            </a:r>
            <a:r>
              <a:rPr lang="zh-CN" altLang="en-US" sz="1200" b="1" dirty="0" smtClean="0">
                <a:solidFill>
                  <a:srgbClr val="0070C0"/>
                </a:solidFill>
                <a:latin typeface="隶书" pitchFamily="49" charset="-122"/>
                <a:ea typeface="隶书" pitchFamily="49" charset="-122"/>
              </a:rPr>
              <a:t>、“力争冲出亚洲，引领世界潮流”</a:t>
            </a:r>
            <a:endParaRPr lang="en-US" altLang="zh-CN" sz="1200" b="1" dirty="0" smtClean="0">
              <a:solidFill>
                <a:srgbClr val="0070C0"/>
              </a:solidFill>
              <a:latin typeface="隶书" pitchFamily="49" charset="-122"/>
              <a:ea typeface="隶书" pitchFamily="49" charset="-122"/>
            </a:endParaRPr>
          </a:p>
          <a:p>
            <a:r>
              <a:rPr lang="en-US" altLang="zh-CN" sz="1200" b="1" dirty="0" smtClean="0">
                <a:solidFill>
                  <a:srgbClr val="0070C0"/>
                </a:solidFill>
                <a:latin typeface="隶书" pitchFamily="49" charset="-122"/>
                <a:ea typeface="隶书" pitchFamily="49" charset="-122"/>
              </a:rPr>
              <a:t>3</a:t>
            </a:r>
            <a:r>
              <a:rPr lang="zh-CN" altLang="en-US" sz="1200" b="1" dirty="0" smtClean="0">
                <a:solidFill>
                  <a:srgbClr val="0070C0"/>
                </a:solidFill>
                <a:latin typeface="隶书" pitchFamily="49" charset="-122"/>
                <a:ea typeface="隶书" pitchFamily="49" charset="-122"/>
              </a:rPr>
              <a:t>、自我比较的程度分级，如舒适、高端、顶级三款商品，顶配车型等</a:t>
            </a:r>
            <a:endParaRPr lang="en-US" altLang="zh-CN" sz="1200" b="1" dirty="0" smtClean="0">
              <a:solidFill>
                <a:srgbClr val="0070C0"/>
              </a:solidFill>
              <a:latin typeface="隶书" pitchFamily="49" charset="-122"/>
              <a:ea typeface="隶书" pitchFamily="49" charset="-122"/>
            </a:endParaRPr>
          </a:p>
          <a:p>
            <a:r>
              <a:rPr lang="en-US" altLang="zh-CN" sz="1200" b="1" dirty="0" smtClean="0">
                <a:solidFill>
                  <a:srgbClr val="0070C0"/>
                </a:solidFill>
                <a:latin typeface="隶书" pitchFamily="49" charset="-122"/>
                <a:ea typeface="隶书" pitchFamily="49" charset="-122"/>
              </a:rPr>
              <a:t>4</a:t>
            </a:r>
            <a:r>
              <a:rPr lang="zh-CN" altLang="en-US" sz="1200" b="1" dirty="0" smtClean="0">
                <a:solidFill>
                  <a:srgbClr val="0070C0"/>
                </a:solidFill>
                <a:latin typeface="隶书" pitchFamily="49" charset="-122"/>
                <a:ea typeface="隶书" pitchFamily="49" charset="-122"/>
              </a:rPr>
              <a:t>、 “顾客第一”、“诚信至上”</a:t>
            </a:r>
            <a:endParaRPr lang="en-US" altLang="zh-CN" sz="1200" b="1" dirty="0" smtClean="0">
              <a:solidFill>
                <a:srgbClr val="0070C0"/>
              </a:solidFill>
              <a:latin typeface="隶书" pitchFamily="49" charset="-122"/>
              <a:ea typeface="隶书" pitchFamily="49" charset="-122"/>
            </a:endParaRPr>
          </a:p>
          <a:p>
            <a:r>
              <a:rPr lang="en-US" altLang="zh-CN" sz="1200" b="1" dirty="0" smtClean="0">
                <a:solidFill>
                  <a:srgbClr val="0070C0"/>
                </a:solidFill>
                <a:latin typeface="隶书" pitchFamily="49" charset="-122"/>
                <a:ea typeface="隶书" pitchFamily="49" charset="-122"/>
              </a:rPr>
              <a:t>5</a:t>
            </a:r>
            <a:r>
              <a:rPr lang="zh-CN" altLang="en-US" sz="1200" b="1" dirty="0" smtClean="0">
                <a:solidFill>
                  <a:srgbClr val="0070C0"/>
                </a:solidFill>
                <a:latin typeface="隶书" pitchFamily="49" charset="-122"/>
                <a:ea typeface="隶书" pitchFamily="49" charset="-122"/>
              </a:rPr>
              <a:t>、序数词用语，如首发、首映、首播、首家、首款、最早成立等，和作为数量词如独家代理、唯一授权等，如有事实依据且能完整表示清楚，不致对消费者构成误导的，应当允许使用。固定用语如“最高法院、超级联赛”</a:t>
            </a:r>
            <a:endParaRPr lang="zh-CN" altLang="en-US" dirty="0"/>
          </a:p>
        </p:txBody>
      </p:sp>
      <p:sp>
        <p:nvSpPr>
          <p:cNvPr id="4" name="灯片编号占位符 3"/>
          <p:cNvSpPr>
            <a:spLocks noGrp="1"/>
          </p:cNvSpPr>
          <p:nvPr>
            <p:ph type="sldNum" sz="quarter" idx="10"/>
          </p:nvPr>
        </p:nvSpPr>
        <p:spPr/>
        <p:txBody>
          <a:bodyPr/>
          <a:lstStyle/>
          <a:p>
            <a:fld id="{40356012-C430-4338-9980-2E150FF1B6CE}"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99AF000-F4C5-435F-B924-CBD62B6F29E2}" type="datetime1">
              <a:rPr lang="zh-CN" altLang="en-US"/>
              <a:pPr>
                <a:defRPr/>
              </a:pPr>
              <a:t>2018/7/25</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09706C8E-6364-44DD-BAA8-0D1A6B23EBB9}"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E1F8333-FDA1-4552-AC6A-C0A4493CA3ED}" type="datetime1">
              <a:rPr lang="zh-CN" altLang="en-US"/>
              <a:pPr>
                <a:defRPr/>
              </a:pPr>
              <a:t>2018/7/25</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DF2AC37A-9A0C-407A-AE23-D94A3F2C1446}"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50B2586-1FB1-4863-A156-C09B95B97D82}" type="datetime1">
              <a:rPr lang="zh-CN" altLang="en-US"/>
              <a:pPr>
                <a:defRPr/>
              </a:pPr>
              <a:t>2018/7/25</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B3A8C752-6AFE-430B-B866-46FB6112526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3234028-524C-4822-A278-0AF580D3E45A}" type="datetime1">
              <a:rPr lang="zh-CN" altLang="en-US"/>
              <a:pPr>
                <a:defRPr/>
              </a:pPr>
              <a:t>2018/7/25</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2B2A38FB-1AA5-49EF-B983-5539347EE3B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2D76C65-5A0F-4B5A-AB98-1A5DE0F2AB76}" type="datetime1">
              <a:rPr lang="zh-CN" altLang="en-US"/>
              <a:pPr>
                <a:defRPr/>
              </a:pPr>
              <a:t>2018/7/25</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E0194DF8-27A1-4FED-BD40-20C75F9C08A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8ECE71CF-AF08-4B07-B71A-E4ED2A2FA791}" type="datetime1">
              <a:rPr lang="zh-CN" altLang="en-US"/>
              <a:pPr>
                <a:defRPr/>
              </a:pPr>
              <a:t>2018/7/25</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7F035659-5798-4479-801C-F386907DCD4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98682E4-C682-433D-B02C-EBEBA78E3492}" type="datetime1">
              <a:rPr lang="zh-CN" altLang="en-US"/>
              <a:pPr>
                <a:defRPr/>
              </a:pPr>
              <a:t>2018/7/25</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41F8B3B1-34B7-4FB7-BF06-13CB47C8131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3D5A8ABD-5977-4F66-8CD6-1E2B1502096B}" type="datetime1">
              <a:rPr lang="zh-CN" altLang="en-US"/>
              <a:pPr>
                <a:defRPr/>
              </a:pPr>
              <a:t>2018/7/25</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FAE9BC3F-E147-4C54-94D3-5B17AFA2AE45}"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0C775A4F-716A-4921-A0CE-DC1B7C24DC69}" type="datetime1">
              <a:rPr lang="zh-CN" altLang="en-US"/>
              <a:pPr>
                <a:defRPr/>
              </a:pPr>
              <a:t>2018/7/25</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4E679D0A-BFCD-4C70-9E97-044FEAB9E438}"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5949FAA-BFF1-4CB9-A6EE-6DE72E10B841}" type="datetime1">
              <a:rPr lang="zh-CN" altLang="en-US"/>
              <a:pPr>
                <a:defRPr/>
              </a:pPr>
              <a:t>2018/7/25</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99D5DCB8-52FC-4103-A6CF-A6C0A206461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E745A67-DC89-4E90-A7ED-366902047128}" type="datetime1">
              <a:rPr lang="zh-CN" altLang="en-US"/>
              <a:pPr>
                <a:defRPr/>
              </a:pPr>
              <a:t>2018/7/25</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2373EE69-B174-4F87-A6A3-8805FA238F41}" type="slidenum">
              <a:rPr lang="zh-CN" altLang="en-US"/>
              <a:pPr>
                <a:defRPr/>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Calibri" pitchFamily="34" charset="0"/>
              </a:rPr>
              <a:t>单击此处编辑母版文本样式</a:t>
            </a:r>
          </a:p>
          <a:p>
            <a:pPr lvl="1"/>
            <a:r>
              <a:rPr lang="zh-CN" smtClean="0">
                <a:sym typeface="Calibri" pitchFamily="34" charset="0"/>
              </a:rPr>
              <a:t>第二级</a:t>
            </a:r>
          </a:p>
          <a:p>
            <a:pPr lvl="2"/>
            <a:r>
              <a:rPr lang="zh-CN" smtClean="0">
                <a:sym typeface="Calibri" pitchFamily="34" charset="0"/>
              </a:rPr>
              <a:t>第三级</a:t>
            </a:r>
          </a:p>
          <a:p>
            <a:pPr lvl="3"/>
            <a:r>
              <a:rPr lang="zh-CN" smtClean="0">
                <a:sym typeface="Calibri" pitchFamily="34" charset="0"/>
              </a:rPr>
              <a:t>第四级</a:t>
            </a:r>
          </a:p>
          <a:p>
            <a:pPr lvl="4"/>
            <a:r>
              <a:rPr lang="zh-CN" smtClean="0">
                <a:sym typeface="Calibri" pitchFamily="34" charset="0"/>
              </a:rPr>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Arial" pitchFamily="34" charset="0"/>
              </a:defRPr>
            </a:lvl1pPr>
          </a:lstStyle>
          <a:p>
            <a:pPr>
              <a:defRPr/>
            </a:pPr>
            <a:fld id="{30B06B36-54FD-4F09-A250-CEB8522616B9}" type="datetime1">
              <a:rPr lang="zh-CN" altLang="en-US"/>
              <a:pPr>
                <a:defRPr/>
              </a:pPr>
              <a:t>2018/7/25</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Arial" pitchFamily="34" charset="0"/>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194E4DDF-185D-445E-801E-6B755BF97263}"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noChangeArrowheads="1"/>
          </p:cNvSpPr>
          <p:nvPr>
            <p:ph type="ctrTitle" idx="4294967295"/>
          </p:nvPr>
        </p:nvSpPr>
        <p:spPr>
          <a:xfrm>
            <a:off x="395288" y="692150"/>
            <a:ext cx="8208962" cy="1512888"/>
          </a:xfrm>
        </p:spPr>
        <p:txBody>
          <a:bodyPr/>
          <a:lstStyle/>
          <a:p>
            <a:pPr marL="0" indent="0" eaLnBrk="1" hangingPunct="1"/>
            <a:r>
              <a:rPr lang="en-US" altLang="zh-CN" sz="4800" b="1" smtClean="0">
                <a:solidFill>
                  <a:srgbClr val="0070C0"/>
                </a:solidFill>
                <a:latin typeface="隶书" pitchFamily="49" charset="-122"/>
                <a:ea typeface="隶书" pitchFamily="49" charset="-122"/>
                <a:sym typeface="华文琥珀" pitchFamily="2" charset="-122"/>
              </a:rPr>
              <a:t>2018</a:t>
            </a:r>
            <a:r>
              <a:rPr lang="zh-CN" altLang="en-US" sz="4800" b="1" smtClean="0">
                <a:solidFill>
                  <a:srgbClr val="0070C0"/>
                </a:solidFill>
                <a:latin typeface="隶书" pitchFamily="49" charset="-122"/>
                <a:ea typeface="隶书" pitchFamily="49" charset="-122"/>
                <a:sym typeface="华文琥珀" pitchFamily="2" charset="-122"/>
              </a:rPr>
              <a:t>新</a:t>
            </a:r>
            <a:r>
              <a:rPr lang="zh-CN" altLang="en-US" sz="4800" b="1" dirty="0" smtClean="0">
                <a:solidFill>
                  <a:srgbClr val="0070C0"/>
                </a:solidFill>
                <a:latin typeface="隶书" pitchFamily="49" charset="-122"/>
                <a:ea typeface="隶书" pitchFamily="49" charset="-122"/>
                <a:sym typeface="华文琥珀" pitchFamily="2" charset="-122"/>
              </a:rPr>
              <a:t>广告法培训</a:t>
            </a:r>
            <a:endParaRPr lang="zh-CN" sz="4800" dirty="0" smtClean="0">
              <a:latin typeface="隶书" pitchFamily="49" charset="-122"/>
              <a:ea typeface="隶书" pitchFamily="49" charset="-122"/>
            </a:endParaRPr>
          </a:p>
        </p:txBody>
      </p:sp>
      <p:sp>
        <p:nvSpPr>
          <p:cNvPr id="2051" name="副标题 2"/>
          <p:cNvSpPr>
            <a:spLocks noGrp="1" noChangeArrowheads="1"/>
          </p:cNvSpPr>
          <p:nvPr>
            <p:ph type="subTitle" idx="1"/>
          </p:nvPr>
        </p:nvSpPr>
        <p:spPr>
          <a:xfrm>
            <a:off x="900113" y="2349500"/>
            <a:ext cx="7343775" cy="3024188"/>
          </a:xfrm>
        </p:spPr>
        <p:txBody>
          <a:bodyPr/>
          <a:lstStyle/>
          <a:p>
            <a:pPr eaLnBrk="1" hangingPunct="1"/>
            <a:endParaRPr lang="en-US" altLang="zh-CN" b="1" dirty="0" smtClean="0">
              <a:solidFill>
                <a:srgbClr val="0070C0"/>
              </a:solidFill>
              <a:latin typeface="隶书" pitchFamily="49" charset="-122"/>
              <a:ea typeface="隶书" pitchFamily="49" charset="-122"/>
              <a:sym typeface="隶书" pitchFamily="49" charset="-122"/>
            </a:endParaRPr>
          </a:p>
          <a:p>
            <a:pPr eaLnBrk="1" hangingPunct="1"/>
            <a:r>
              <a:rPr lang="zh-CN" altLang="en-US" b="1" dirty="0" smtClean="0">
                <a:solidFill>
                  <a:srgbClr val="0070C0"/>
                </a:solidFill>
                <a:latin typeface="隶书" pitchFamily="49" charset="-122"/>
                <a:ea typeface="隶书" pitchFamily="49" charset="-122"/>
                <a:sym typeface="隶书" pitchFamily="49" charset="-122"/>
              </a:rPr>
              <a:t>杨天敏</a:t>
            </a:r>
            <a:endParaRPr lang="en-US" b="1" dirty="0" smtClean="0">
              <a:solidFill>
                <a:srgbClr val="0070C0"/>
              </a:solidFill>
              <a:latin typeface="隶书" pitchFamily="49" charset="-122"/>
              <a:ea typeface="隶书" pitchFamily="49" charset="-122"/>
              <a:sym typeface="隶书" pitchFamily="49" charset="-122"/>
            </a:endParaRPr>
          </a:p>
          <a:p>
            <a:pPr eaLnBrk="1" hangingPunct="1"/>
            <a:r>
              <a:rPr lang="zh-CN" altLang="en-US" b="1" dirty="0" smtClean="0">
                <a:solidFill>
                  <a:srgbClr val="0070C0"/>
                </a:solidFill>
                <a:latin typeface="隶书" pitchFamily="49" charset="-122"/>
                <a:ea typeface="隶书" pitchFamily="49" charset="-122"/>
                <a:sym typeface="华文琥珀" pitchFamily="2" charset="-122"/>
              </a:rPr>
              <a:t>虹口区市场监管局</a:t>
            </a:r>
            <a:endParaRPr lang="en-US" altLang="zh-CN" b="1" dirty="0" smtClean="0">
              <a:solidFill>
                <a:srgbClr val="0070C0"/>
              </a:solidFill>
              <a:latin typeface="隶书" pitchFamily="49" charset="-122"/>
              <a:ea typeface="隶书" pitchFamily="49" charset="-122"/>
              <a:sym typeface="华文琥珀" pitchFamily="2" charset="-122"/>
            </a:endParaRPr>
          </a:p>
          <a:p>
            <a:pPr eaLnBrk="1" hangingPunct="1"/>
            <a:r>
              <a:rPr lang="zh-CN" altLang="en-US" b="1" dirty="0" smtClean="0">
                <a:solidFill>
                  <a:srgbClr val="0070C0"/>
                </a:solidFill>
                <a:latin typeface="隶书" pitchFamily="49" charset="-122"/>
                <a:ea typeface="隶书" pitchFamily="49" charset="-122"/>
                <a:sym typeface="华文琥珀" pitchFamily="2" charset="-122"/>
              </a:rPr>
              <a:t>商标广告监督管理科</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日期占位符 3"/>
          <p:cNvSpPr>
            <a:spLocks noGrp="1"/>
          </p:cNvSpPr>
          <p:nvPr>
            <p:ph type="dt" sz="quarter" idx="10"/>
          </p:nvPr>
        </p:nvSpPr>
        <p:spPr>
          <a:noFill/>
          <a:ln>
            <a:miter lim="800000"/>
            <a:headEnd/>
            <a:tailEnd/>
          </a:ln>
        </p:spPr>
        <p:txBody>
          <a:bodyPr/>
          <a:lstStyle/>
          <a:p>
            <a:fld id="{DB5C0FA0-EB41-4F40-8412-BF481E464C3B}" type="datetime1">
              <a:rPr lang="zh-CN" altLang="en-US" smtClean="0"/>
              <a:pPr/>
              <a:t>2018/7/25</a:t>
            </a:fld>
            <a:endParaRPr lang="zh-CN" altLang="en-US" sz="1800" smtClean="0">
              <a:solidFill>
                <a:schemeClr val="tx1"/>
              </a:solidFill>
            </a:endParaRPr>
          </a:p>
        </p:txBody>
      </p:sp>
      <p:pic>
        <p:nvPicPr>
          <p:cNvPr id="102403" name="Picture 2"/>
          <p:cNvPicPr>
            <a:picLocks noGrp="1" noChangeAspect="1" noChangeArrowheads="1"/>
          </p:cNvPicPr>
          <p:nvPr>
            <p:ph idx="1"/>
          </p:nvPr>
        </p:nvPicPr>
        <p:blipFill>
          <a:blip r:embed="rId2" cstate="print"/>
          <a:srcRect/>
          <a:stretch>
            <a:fillRect/>
          </a:stretch>
        </p:blipFill>
        <p:spPr>
          <a:xfrm>
            <a:off x="1763713" y="260350"/>
            <a:ext cx="5256212" cy="6264275"/>
          </a:xfrm>
          <a:noFill/>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日期占位符 3"/>
          <p:cNvSpPr>
            <a:spLocks noGrp="1"/>
          </p:cNvSpPr>
          <p:nvPr>
            <p:ph type="dt" sz="quarter" idx="10"/>
          </p:nvPr>
        </p:nvSpPr>
        <p:spPr>
          <a:noFill/>
          <a:ln>
            <a:miter lim="800000"/>
            <a:headEnd/>
            <a:tailEnd/>
          </a:ln>
        </p:spPr>
        <p:txBody>
          <a:bodyPr/>
          <a:lstStyle/>
          <a:p>
            <a:pPr>
              <a:buFont typeface="Arial" charset="0"/>
              <a:buNone/>
            </a:pPr>
            <a:fld id="{9203C98A-80F5-4368-865B-FB3777D01F22}" type="datetime1">
              <a:rPr lang="zh-CN" altLang="en-US" smtClean="0">
                <a:latin typeface="Arial" charset="0"/>
              </a:rPr>
              <a:pPr>
                <a:buFont typeface="Arial" charset="0"/>
                <a:buNone/>
              </a:pPr>
              <a:t>2018/7/25</a:t>
            </a:fld>
            <a:endParaRPr lang="zh-CN" altLang="en-US" sz="1800" smtClean="0">
              <a:solidFill>
                <a:schemeClr val="tx1"/>
              </a:solidFill>
              <a:latin typeface="Arial" charset="0"/>
            </a:endParaRPr>
          </a:p>
        </p:txBody>
      </p:sp>
      <p:pic>
        <p:nvPicPr>
          <p:cNvPr id="100355" name="Picture 2"/>
          <p:cNvPicPr>
            <a:picLocks noGrp="1" noChangeAspect="1" noChangeArrowheads="1"/>
          </p:cNvPicPr>
          <p:nvPr>
            <p:ph idx="1"/>
          </p:nvPr>
        </p:nvPicPr>
        <p:blipFill>
          <a:blip r:embed="rId2" cstate="print"/>
          <a:srcRect/>
          <a:stretch>
            <a:fillRect/>
          </a:stretch>
        </p:blipFill>
        <p:spPr>
          <a:xfrm>
            <a:off x="971550" y="333375"/>
            <a:ext cx="6840538" cy="6048375"/>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solidFill>
                  <a:srgbClr val="0070C0"/>
                </a:solidFill>
                <a:latin typeface="隶书" pitchFamily="49" charset="-122"/>
                <a:ea typeface="隶书" pitchFamily="49" charset="-122"/>
              </a:rPr>
              <a:t>为什么要禁止绝对化用语</a:t>
            </a:r>
          </a:p>
        </p:txBody>
      </p:sp>
      <p:sp>
        <p:nvSpPr>
          <p:cNvPr id="109570" name="内容占位符 2"/>
          <p:cNvSpPr>
            <a:spLocks noGrp="1"/>
          </p:cNvSpPr>
          <p:nvPr>
            <p:ph idx="1"/>
          </p:nvPr>
        </p:nvSpPr>
        <p:spPr/>
        <p:txBody>
          <a:bodyPr/>
          <a:lstStyle/>
          <a:p>
            <a:r>
              <a:rPr lang="zh-CN" altLang="en-US" b="1" dirty="0" smtClean="0">
                <a:solidFill>
                  <a:srgbClr val="0070C0"/>
                </a:solidFill>
                <a:latin typeface="隶书" pitchFamily="49" charset="-122"/>
                <a:ea typeface="隶书" pitchFamily="49" charset="-122"/>
              </a:rPr>
              <a:t>通俗地讲，所谓绝对化用语，是指不符合客观条件或不受时空限制，形容事物达到某种极致状态的夸张性语言。禁止绝对化用语的原因主要有三个：</a:t>
            </a:r>
            <a:endParaRPr lang="en-US" altLang="zh-CN" b="1" dirty="0" smtClean="0">
              <a:solidFill>
                <a:srgbClr val="0070C0"/>
              </a:solidFill>
              <a:latin typeface="隶书" pitchFamily="49" charset="-122"/>
              <a:ea typeface="隶书" pitchFamily="49" charset="-122"/>
            </a:endParaRPr>
          </a:p>
          <a:p>
            <a:r>
              <a:rPr lang="zh-CN" altLang="en-US" b="1" dirty="0" smtClean="0">
                <a:solidFill>
                  <a:srgbClr val="0070C0"/>
                </a:solidFill>
                <a:latin typeface="隶书" pitchFamily="49" charset="-122"/>
                <a:ea typeface="隶书" pitchFamily="49" charset="-122"/>
              </a:rPr>
              <a:t>一是违背事物发展的客观规律；</a:t>
            </a:r>
            <a:endParaRPr lang="en-US" altLang="zh-CN" b="1" dirty="0" smtClean="0">
              <a:solidFill>
                <a:srgbClr val="0070C0"/>
              </a:solidFill>
              <a:latin typeface="隶书" pitchFamily="49" charset="-122"/>
              <a:ea typeface="隶书" pitchFamily="49" charset="-122"/>
            </a:endParaRPr>
          </a:p>
          <a:p>
            <a:r>
              <a:rPr lang="zh-CN" altLang="en-US" b="1" dirty="0" smtClean="0">
                <a:solidFill>
                  <a:srgbClr val="0070C0"/>
                </a:solidFill>
                <a:latin typeface="隶书" pitchFamily="49" charset="-122"/>
                <a:ea typeface="隶书" pitchFamily="49" charset="-122"/>
              </a:rPr>
              <a:t>二是容易给消费者造成误导；</a:t>
            </a:r>
            <a:endParaRPr lang="en-US" altLang="zh-CN" b="1" dirty="0" smtClean="0">
              <a:solidFill>
                <a:srgbClr val="0070C0"/>
              </a:solidFill>
              <a:latin typeface="隶书" pitchFamily="49" charset="-122"/>
              <a:ea typeface="隶书" pitchFamily="49" charset="-122"/>
            </a:endParaRPr>
          </a:p>
          <a:p>
            <a:r>
              <a:rPr lang="zh-CN" altLang="en-US" b="1" dirty="0" smtClean="0">
                <a:solidFill>
                  <a:srgbClr val="0070C0"/>
                </a:solidFill>
                <a:latin typeface="隶书" pitchFamily="49" charset="-122"/>
                <a:ea typeface="隶书" pitchFamily="49" charset="-122"/>
              </a:rPr>
              <a:t>三是可能导致不正当竞争。</a:t>
            </a:r>
            <a:endParaRPr lang="en-US" altLang="zh-CN" b="1" dirty="0" smtClean="0">
              <a:solidFill>
                <a:srgbClr val="0070C0"/>
              </a:solidFill>
              <a:latin typeface="隶书" pitchFamily="49" charset="-122"/>
              <a:ea typeface="隶书" pitchFamily="49" charset="-122"/>
            </a:endParaRPr>
          </a:p>
        </p:txBody>
      </p:sp>
      <p:sp>
        <p:nvSpPr>
          <p:cNvPr id="109571" name="日期占位符 3"/>
          <p:cNvSpPr>
            <a:spLocks noGrp="1"/>
          </p:cNvSpPr>
          <p:nvPr>
            <p:ph type="dt" sz="half" idx="10"/>
          </p:nvPr>
        </p:nvSpPr>
        <p:spPr>
          <a:noFill/>
          <a:ln>
            <a:miter lim="800000"/>
            <a:headEnd/>
            <a:tailEnd/>
          </a:ln>
        </p:spPr>
        <p:txBody>
          <a:bodyPr/>
          <a:lstStyle/>
          <a:p>
            <a:fld id="{B2E41D56-BA39-4528-B739-47AE268ADC5B}" type="datetime1">
              <a:rPr lang="zh-CN" altLang="en-US" smtClean="0"/>
              <a:pPr/>
              <a:t>2018/7/25</a:t>
            </a:fld>
            <a:endParaRPr lang="zh-CN" altLang="en-US" sz="180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fade">
                                      <p:cBhvr>
                                        <p:cTn id="7" dur="2000"/>
                                        <p:tgtEl>
                                          <p:spTgt spid="109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0">
                                            <p:txEl>
                                              <p:pRg st="1" end="1"/>
                                            </p:txEl>
                                          </p:spTgt>
                                        </p:tgtEl>
                                        <p:attrNameLst>
                                          <p:attrName>style.visibility</p:attrName>
                                        </p:attrNameLst>
                                      </p:cBhvr>
                                      <p:to>
                                        <p:strVal val="visible"/>
                                      </p:to>
                                    </p:set>
                                    <p:animEffect transition="in" filter="fade">
                                      <p:cBhvr>
                                        <p:cTn id="12" dur="2000"/>
                                        <p:tgtEl>
                                          <p:spTgt spid="1095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570">
                                            <p:txEl>
                                              <p:pRg st="2" end="2"/>
                                            </p:txEl>
                                          </p:spTgt>
                                        </p:tgtEl>
                                        <p:attrNameLst>
                                          <p:attrName>style.visibility</p:attrName>
                                        </p:attrNameLst>
                                      </p:cBhvr>
                                      <p:to>
                                        <p:strVal val="visible"/>
                                      </p:to>
                                    </p:set>
                                    <p:animEffect transition="in" filter="fade">
                                      <p:cBhvr>
                                        <p:cTn id="17" dur="2000"/>
                                        <p:tgtEl>
                                          <p:spTgt spid="1095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9570">
                                            <p:txEl>
                                              <p:pRg st="3" end="3"/>
                                            </p:txEl>
                                          </p:spTgt>
                                        </p:tgtEl>
                                        <p:attrNameLst>
                                          <p:attrName>style.visibility</p:attrName>
                                        </p:attrNameLst>
                                      </p:cBhvr>
                                      <p:to>
                                        <p:strVal val="visible"/>
                                      </p:to>
                                    </p:set>
                                    <p:animEffect transition="in" filter="fade">
                                      <p:cBhvr>
                                        <p:cTn id="22" dur="2000"/>
                                        <p:tgtEl>
                                          <p:spTgt spid="1095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70C0"/>
                </a:solidFill>
                <a:latin typeface="隶书" pitchFamily="49" charset="-122"/>
                <a:ea typeface="隶书" pitchFamily="49" charset="-122"/>
              </a:rPr>
              <a:t>如何正确理解和判断</a:t>
            </a:r>
            <a:r>
              <a:rPr lang="zh-CN" altLang="en-US" b="1" dirty="0" smtClean="0">
                <a:solidFill>
                  <a:srgbClr val="0070C0"/>
                </a:solidFill>
                <a:latin typeface="隶书" pitchFamily="49" charset="-122"/>
                <a:ea typeface="隶书" pitchFamily="49" charset="-122"/>
                <a:hlinkClick r:id="rId3" action="ppaction://hlinksldjump"/>
              </a:rPr>
              <a:t>绝对化用语</a:t>
            </a:r>
            <a:endParaRPr lang="zh-CN" altLang="en-US" dirty="0"/>
          </a:p>
        </p:txBody>
      </p:sp>
      <p:sp>
        <p:nvSpPr>
          <p:cNvPr id="3" name="内容占位符 2"/>
          <p:cNvSpPr>
            <a:spLocks noGrp="1"/>
          </p:cNvSpPr>
          <p:nvPr>
            <p:ph idx="1"/>
          </p:nvPr>
        </p:nvSpPr>
        <p:spPr/>
        <p:txBody>
          <a:bodyPr/>
          <a:lstStyle/>
          <a:p>
            <a:r>
              <a:rPr lang="zh-CN" altLang="en-US" sz="2800" b="1" dirty="0" smtClean="0">
                <a:solidFill>
                  <a:srgbClr val="0070C0"/>
                </a:solidFill>
                <a:latin typeface="隶书" pitchFamily="49" charset="-122"/>
                <a:ea typeface="隶书" pitchFamily="49" charset="-122"/>
              </a:rPr>
              <a:t>第一，内容指向的相关性。</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第二、时态上的现在性</a:t>
            </a:r>
            <a:r>
              <a:rPr lang="en-US" altLang="zh-CN" sz="2800" b="1" dirty="0" smtClean="0">
                <a:solidFill>
                  <a:srgbClr val="0070C0"/>
                </a:solidFill>
                <a:latin typeface="隶书" pitchFamily="49" charset="-122"/>
                <a:ea typeface="隶书" pitchFamily="49" charset="-122"/>
              </a:rPr>
              <a:t>	</a:t>
            </a:r>
            <a:endParaRPr lang="en-US" altLang="zh-CN" sz="2800"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第三、时空上的虚无性。</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第四，表达上的非愿望性。</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第五、词性上的形容性。</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第六、损害后果的可能性。</a:t>
            </a:r>
            <a:endParaRPr lang="en-US" altLang="zh-CN" sz="2800" b="1" dirty="0" smtClean="0">
              <a:solidFill>
                <a:srgbClr val="0070C0"/>
              </a:solidFill>
              <a:latin typeface="隶书" pitchFamily="49" charset="-122"/>
              <a:ea typeface="隶书" pitchFamily="49" charset="-122"/>
            </a:endParaRPr>
          </a:p>
          <a:p>
            <a:pPr>
              <a:buNone/>
            </a:pPr>
            <a:r>
              <a:rPr lang="en-US" altLang="zh-CN" sz="2800" b="1" dirty="0" smtClean="0">
                <a:solidFill>
                  <a:srgbClr val="0070C0"/>
                </a:solidFill>
                <a:latin typeface="隶书" pitchFamily="49" charset="-122"/>
                <a:ea typeface="隶书" pitchFamily="49" charset="-122"/>
              </a:rPr>
              <a:t>	</a:t>
            </a:r>
            <a:endParaRPr lang="zh-CN" altLang="en-US" dirty="0"/>
          </a:p>
        </p:txBody>
      </p:sp>
      <p:sp>
        <p:nvSpPr>
          <p:cNvPr id="4" name="日期占位符 3"/>
          <p:cNvSpPr>
            <a:spLocks noGrp="1"/>
          </p:cNvSpPr>
          <p:nvPr>
            <p:ph type="dt" sz="half" idx="10"/>
          </p:nvPr>
        </p:nvSpPr>
        <p:spPr/>
        <p:txBody>
          <a:bodyPr/>
          <a:lstStyle/>
          <a:p>
            <a:pPr>
              <a:defRPr/>
            </a:pPr>
            <a:fld id="{A3234028-524C-4822-A278-0AF580D3E45A}" type="datetime1">
              <a:rPr lang="zh-CN" altLang="en-US" smtClean="0"/>
              <a:pPr>
                <a:defRPr/>
              </a:pPr>
              <a:t>2018/7/25</a:t>
            </a:fld>
            <a:endParaRPr lang="zh-CN"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1"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1"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1"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1"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1" nodeType="clickEffect">
                                  <p:stCondLst>
                                    <p:cond delay="0"/>
                                  </p:stCondLst>
                                  <p:iterate type="lt">
                                    <p:tmPct val="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1" nodeType="clickEffect">
                                  <p:stCondLst>
                                    <p:cond delay="0"/>
                                  </p:stCondLst>
                                  <p:iterate type="lt">
                                    <p:tmPct val="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1" nodeType="clickEffect">
                                  <p:stCondLst>
                                    <p:cond delay="0"/>
                                  </p:stCondLst>
                                  <p:iterate type="lt">
                                    <p:tmPct val="0"/>
                                  </p:iterate>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b="1" dirty="0" smtClean="0">
                <a:solidFill>
                  <a:srgbClr val="0070C0"/>
                </a:solidFill>
                <a:latin typeface="隶书" pitchFamily="49" charset="-122"/>
                <a:ea typeface="隶书" pitchFamily="49" charset="-122"/>
                <a:cs typeface="+mn-cs"/>
              </a:rPr>
              <a:t>何为广告</a:t>
            </a:r>
          </a:p>
        </p:txBody>
      </p:sp>
      <p:sp>
        <p:nvSpPr>
          <p:cNvPr id="3" name="内容占位符 2"/>
          <p:cNvSpPr>
            <a:spLocks noGrp="1"/>
          </p:cNvSpPr>
          <p:nvPr>
            <p:ph idx="1"/>
          </p:nvPr>
        </p:nvSpPr>
        <p:spPr/>
        <p:txBody>
          <a:bodyPr/>
          <a:lstStyle/>
          <a:p>
            <a:endParaRPr lang="en-US" altLang="zh-CN" dirty="0" smtClean="0"/>
          </a:p>
          <a:p>
            <a:pPr marL="914400" indent="-914400">
              <a:spcBef>
                <a:spcPct val="0"/>
              </a:spcBef>
            </a:pPr>
            <a:r>
              <a:rPr lang="zh-CN" altLang="en-US" sz="2800" b="1" dirty="0" smtClean="0">
                <a:solidFill>
                  <a:srgbClr val="0070C0"/>
                </a:solidFill>
                <a:latin typeface="隶书" pitchFamily="49" charset="-122"/>
                <a:ea typeface="隶书" pitchFamily="49" charset="-122"/>
              </a:rPr>
              <a:t>广义的广告，可理解为通过各种形式和途径对内容的宣称和传播。</a:t>
            </a:r>
            <a:endParaRPr lang="en-US" altLang="zh-CN" sz="2800" b="1" dirty="0" smtClean="0">
              <a:solidFill>
                <a:srgbClr val="0070C0"/>
              </a:solidFill>
              <a:latin typeface="隶书" pitchFamily="49" charset="-122"/>
              <a:ea typeface="隶书" pitchFamily="49" charset="-122"/>
            </a:endParaRPr>
          </a:p>
          <a:p>
            <a:pPr marL="914400" indent="-914400">
              <a:spcBef>
                <a:spcPct val="0"/>
              </a:spcBef>
            </a:pPr>
            <a:endParaRPr lang="en-US" altLang="zh-CN" sz="2800" b="1" smtClean="0">
              <a:solidFill>
                <a:srgbClr val="0070C0"/>
              </a:solidFill>
              <a:latin typeface="隶书" pitchFamily="49" charset="-122"/>
              <a:ea typeface="隶书" pitchFamily="49" charset="-122"/>
            </a:endParaRPr>
          </a:p>
          <a:p>
            <a:pPr marL="914400" indent="-914400">
              <a:spcBef>
                <a:spcPct val="0"/>
              </a:spcBef>
            </a:pPr>
            <a:r>
              <a:rPr lang="en-US" altLang="zh-CN" sz="2800" b="1" smtClean="0">
                <a:solidFill>
                  <a:srgbClr val="0070C0"/>
                </a:solidFill>
                <a:latin typeface="隶书" pitchFamily="49" charset="-122"/>
                <a:ea typeface="隶书" pitchFamily="49" charset="-122"/>
              </a:rPr>
              <a:t>《</a:t>
            </a:r>
            <a:r>
              <a:rPr lang="zh-CN" altLang="en-US" sz="2800" b="1" dirty="0" smtClean="0">
                <a:solidFill>
                  <a:srgbClr val="0070C0"/>
                </a:solidFill>
                <a:latin typeface="隶书" pitchFamily="49" charset="-122"/>
                <a:ea typeface="隶书" pitchFamily="49" charset="-122"/>
              </a:rPr>
              <a:t>广告法</a:t>
            </a:r>
            <a:r>
              <a:rPr lang="en-US" altLang="zh-CN" sz="2800" b="1" dirty="0" smtClean="0">
                <a:solidFill>
                  <a:srgbClr val="0070C0"/>
                </a:solidFill>
                <a:latin typeface="隶书" pitchFamily="49" charset="-122"/>
                <a:ea typeface="隶书" pitchFamily="49" charset="-122"/>
              </a:rPr>
              <a:t>》</a:t>
            </a:r>
            <a:r>
              <a:rPr lang="zh-CN" altLang="en-US" sz="2800" b="1" dirty="0" smtClean="0">
                <a:solidFill>
                  <a:srgbClr val="0070C0"/>
                </a:solidFill>
                <a:latin typeface="隶书" pitchFamily="49" charset="-122"/>
                <a:ea typeface="隶书" pitchFamily="49" charset="-122"/>
              </a:rPr>
              <a:t>所规范的广告是指商品经营者或者服务提供者承担费用，通过一定媒介和形式直接或者间接地介绍自己所推销的商品或所提供的服务的商业广告。</a:t>
            </a:r>
            <a:endParaRPr lang="en-US" altLang="zh-CN" sz="2800" b="1" dirty="0" smtClean="0">
              <a:solidFill>
                <a:srgbClr val="0070C0"/>
              </a:solidFill>
              <a:latin typeface="隶书" pitchFamily="49" charset="-122"/>
              <a:ea typeface="隶书" pitchFamily="49" charset="-122"/>
            </a:endParaRPr>
          </a:p>
        </p:txBody>
      </p:sp>
      <p:sp>
        <p:nvSpPr>
          <p:cNvPr id="4" name="日期占位符 3"/>
          <p:cNvSpPr>
            <a:spLocks noGrp="1"/>
          </p:cNvSpPr>
          <p:nvPr>
            <p:ph type="dt" sz="half" idx="10"/>
          </p:nvPr>
        </p:nvSpPr>
        <p:spPr/>
        <p:txBody>
          <a:bodyPr/>
          <a:lstStyle/>
          <a:p>
            <a:pPr>
              <a:defRPr/>
            </a:pPr>
            <a:fld id="{A3234028-524C-4822-A278-0AF580D3E45A}" type="datetime1">
              <a:rPr lang="zh-CN" altLang="en-US" smtClean="0"/>
              <a:pPr>
                <a:defRPr/>
              </a:pPr>
              <a:t>2018/7/25</a:t>
            </a:fld>
            <a:endParaRPr lang="zh-CN"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b="1" dirty="0" smtClean="0">
                <a:solidFill>
                  <a:srgbClr val="0070C0"/>
                </a:solidFill>
                <a:latin typeface="隶书" pitchFamily="49" charset="-122"/>
                <a:ea typeface="隶书" pitchFamily="49" charset="-122"/>
                <a:cs typeface="+mn-cs"/>
              </a:rPr>
              <a:t>新</a:t>
            </a:r>
            <a:r>
              <a:rPr lang="en-US" altLang="zh-CN" sz="5400" b="1" dirty="0" smtClean="0">
                <a:solidFill>
                  <a:srgbClr val="0070C0"/>
                </a:solidFill>
                <a:latin typeface="隶书" pitchFamily="49" charset="-122"/>
                <a:ea typeface="隶书" pitchFamily="49" charset="-122"/>
                <a:cs typeface="+mn-cs"/>
              </a:rPr>
              <a:t>《</a:t>
            </a:r>
            <a:r>
              <a:rPr lang="zh-CN" altLang="en-US" sz="5400" b="1" dirty="0" smtClean="0">
                <a:solidFill>
                  <a:srgbClr val="0070C0"/>
                </a:solidFill>
                <a:latin typeface="隶书" pitchFamily="49" charset="-122"/>
                <a:ea typeface="隶书" pitchFamily="49" charset="-122"/>
                <a:cs typeface="+mn-cs"/>
              </a:rPr>
              <a:t>广告法</a:t>
            </a:r>
            <a:r>
              <a:rPr lang="en-US" altLang="zh-CN" sz="5400" b="1" dirty="0" smtClean="0">
                <a:solidFill>
                  <a:srgbClr val="0070C0"/>
                </a:solidFill>
                <a:latin typeface="隶书" pitchFamily="49" charset="-122"/>
                <a:ea typeface="隶书" pitchFamily="49" charset="-122"/>
                <a:cs typeface="+mn-cs"/>
              </a:rPr>
              <a:t>》</a:t>
            </a:r>
            <a:r>
              <a:rPr lang="zh-CN" altLang="en-US" sz="5400" b="1" dirty="0" smtClean="0">
                <a:solidFill>
                  <a:srgbClr val="0070C0"/>
                </a:solidFill>
                <a:latin typeface="隶书" pitchFamily="49" charset="-122"/>
                <a:ea typeface="隶书" pitchFamily="49" charset="-122"/>
                <a:cs typeface="+mn-cs"/>
              </a:rPr>
              <a:t>的特点</a:t>
            </a:r>
          </a:p>
        </p:txBody>
      </p:sp>
      <p:sp>
        <p:nvSpPr>
          <p:cNvPr id="3" name="内容占位符 2"/>
          <p:cNvSpPr>
            <a:spLocks noGrp="1"/>
          </p:cNvSpPr>
          <p:nvPr>
            <p:ph idx="1"/>
          </p:nvPr>
        </p:nvSpPr>
        <p:spPr>
          <a:xfrm>
            <a:off x="457200" y="1600200"/>
            <a:ext cx="5757874" cy="4525963"/>
          </a:xfrm>
        </p:spPr>
        <p:txBody>
          <a:bodyPr/>
          <a:lstStyle/>
          <a:p>
            <a:r>
              <a:rPr lang="zh-CN" altLang="en-US" sz="2800" b="1" dirty="0" smtClean="0">
                <a:solidFill>
                  <a:srgbClr val="0070C0"/>
                </a:solidFill>
                <a:latin typeface="隶书" pitchFamily="49" charset="-122"/>
                <a:ea typeface="隶书" pitchFamily="49" charset="-122"/>
              </a:rPr>
              <a:t>增加和完善广告内容准则</a:t>
            </a:r>
          </a:p>
          <a:p>
            <a:r>
              <a:rPr lang="zh-CN" altLang="en-US" sz="2800" b="1" dirty="0" smtClean="0">
                <a:solidFill>
                  <a:srgbClr val="0070C0"/>
                </a:solidFill>
                <a:latin typeface="隶书" pitchFamily="49" charset="-122"/>
                <a:ea typeface="隶书" pitchFamily="49" charset="-122"/>
              </a:rPr>
              <a:t>完善广告代言制度</a:t>
            </a:r>
          </a:p>
          <a:p>
            <a:r>
              <a:rPr lang="zh-CN" altLang="en-US" sz="2800" b="1" dirty="0" smtClean="0">
                <a:solidFill>
                  <a:srgbClr val="0070C0"/>
                </a:solidFill>
                <a:latin typeface="隶书" pitchFamily="49" charset="-122"/>
                <a:ea typeface="隶书" pitchFamily="49" charset="-122"/>
              </a:rPr>
              <a:t>广泛禁止烟草广告</a:t>
            </a:r>
          </a:p>
          <a:p>
            <a:r>
              <a:rPr lang="zh-CN" altLang="en-US" sz="2800" b="1" dirty="0" smtClean="0">
                <a:solidFill>
                  <a:srgbClr val="0070C0"/>
                </a:solidFill>
                <a:latin typeface="隶书" pitchFamily="49" charset="-122"/>
                <a:ea typeface="隶书" pitchFamily="49" charset="-122"/>
              </a:rPr>
              <a:t>完善未成年人保护规范</a:t>
            </a:r>
          </a:p>
          <a:p>
            <a:r>
              <a:rPr lang="zh-CN" altLang="en-US" sz="2800" b="1" dirty="0" smtClean="0">
                <a:solidFill>
                  <a:srgbClr val="0070C0"/>
                </a:solidFill>
                <a:latin typeface="隶书" pitchFamily="49" charset="-122"/>
                <a:ea typeface="隶书" pitchFamily="49" charset="-122"/>
              </a:rPr>
              <a:t>增加网络广告规范</a:t>
            </a:r>
          </a:p>
          <a:p>
            <a:r>
              <a:rPr lang="zh-CN" altLang="en-US" sz="2800" b="1" dirty="0" smtClean="0">
                <a:solidFill>
                  <a:srgbClr val="0070C0"/>
                </a:solidFill>
                <a:latin typeface="隶书" pitchFamily="49" charset="-122"/>
                <a:ea typeface="隶书" pitchFamily="49" charset="-122"/>
              </a:rPr>
              <a:t>增加虚假广告界定标准</a:t>
            </a:r>
          </a:p>
          <a:p>
            <a:r>
              <a:rPr lang="zh-CN" altLang="en-US" sz="2800" b="1" dirty="0" smtClean="0">
                <a:solidFill>
                  <a:srgbClr val="0070C0"/>
                </a:solidFill>
                <a:latin typeface="隶书" pitchFamily="49" charset="-122"/>
                <a:ea typeface="隶书" pitchFamily="49" charset="-122"/>
              </a:rPr>
              <a:t>完善大众传播媒介广告活动规范</a:t>
            </a:r>
          </a:p>
          <a:p>
            <a:r>
              <a:rPr lang="zh-CN" altLang="en-US" sz="2800" b="1" dirty="0" smtClean="0">
                <a:solidFill>
                  <a:srgbClr val="0070C0"/>
                </a:solidFill>
                <a:latin typeface="隶书" pitchFamily="49" charset="-122"/>
                <a:ea typeface="隶书" pitchFamily="49" charset="-122"/>
              </a:rPr>
              <a:t>强化监管职责和法律责任</a:t>
            </a:r>
          </a:p>
          <a:p>
            <a:endParaRPr lang="zh-CN" altLang="en-US" sz="1800" dirty="0" smtClean="0">
              <a:latin typeface="+mj-lt"/>
              <a:ea typeface="+mj-ea"/>
              <a:cs typeface="+mj-cs"/>
            </a:endParaRPr>
          </a:p>
        </p:txBody>
      </p:sp>
      <p:sp>
        <p:nvSpPr>
          <p:cNvPr id="4" name="日期占位符 3"/>
          <p:cNvSpPr>
            <a:spLocks noGrp="1"/>
          </p:cNvSpPr>
          <p:nvPr>
            <p:ph type="dt" sz="half" idx="10"/>
          </p:nvPr>
        </p:nvSpPr>
        <p:spPr/>
        <p:txBody>
          <a:bodyPr/>
          <a:lstStyle/>
          <a:p>
            <a:pPr>
              <a:defRPr/>
            </a:pPr>
            <a:fld id="{A3234028-524C-4822-A278-0AF580D3E45A}" type="datetime1">
              <a:rPr lang="zh-CN" altLang="en-US" smtClean="0"/>
              <a:pPr>
                <a:defRPr/>
              </a:pPr>
              <a:t>2018/7/25</a:t>
            </a:fld>
            <a:endParaRPr lang="zh-CN" altLang="en-US" sz="180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70C0"/>
                </a:solidFill>
                <a:latin typeface="隶书" pitchFamily="49" charset="-122"/>
                <a:ea typeface="隶书" pitchFamily="49" charset="-122"/>
              </a:rPr>
              <a:t>广告违法的表现形式</a:t>
            </a:r>
            <a:endParaRPr lang="zh-CN" altLang="en-US" dirty="0"/>
          </a:p>
        </p:txBody>
      </p:sp>
      <p:sp>
        <p:nvSpPr>
          <p:cNvPr id="3" name="内容占位符 2"/>
          <p:cNvSpPr>
            <a:spLocks noGrp="1"/>
          </p:cNvSpPr>
          <p:nvPr>
            <p:ph idx="1"/>
          </p:nvPr>
        </p:nvSpPr>
        <p:spPr/>
        <p:txBody>
          <a:bodyPr/>
          <a:lstStyle/>
          <a:p>
            <a:r>
              <a:rPr lang="zh-CN" altLang="en-US" sz="4000" b="1" dirty="0" smtClean="0">
                <a:solidFill>
                  <a:srgbClr val="0070C0"/>
                </a:solidFill>
                <a:latin typeface="隶书" pitchFamily="49" charset="-122"/>
                <a:ea typeface="隶书" pitchFamily="49" charset="-122"/>
                <a:hlinkClick r:id="rId2" action="ppaction://hlinksldjump"/>
              </a:rPr>
              <a:t>一、禁止性广告</a:t>
            </a:r>
            <a:endParaRPr lang="en-US" altLang="zh-CN" sz="4000" b="1" dirty="0" smtClean="0">
              <a:solidFill>
                <a:srgbClr val="0070C0"/>
              </a:solidFill>
              <a:latin typeface="隶书" pitchFamily="49" charset="-122"/>
              <a:ea typeface="隶书" pitchFamily="49" charset="-122"/>
            </a:endParaRPr>
          </a:p>
          <a:p>
            <a:r>
              <a:rPr lang="zh-CN" altLang="en-US" sz="4000" b="1" dirty="0" smtClean="0">
                <a:solidFill>
                  <a:srgbClr val="0070C0"/>
                </a:solidFill>
                <a:latin typeface="隶书" pitchFamily="49" charset="-122"/>
                <a:ea typeface="隶书" pitchFamily="49" charset="-122"/>
                <a:hlinkClick r:id="rId3" action="ppaction://hlinksldjump"/>
              </a:rPr>
              <a:t>二、虚假广告</a:t>
            </a:r>
            <a:endParaRPr lang="en-US" altLang="zh-CN" sz="4000" b="1" dirty="0" smtClean="0">
              <a:solidFill>
                <a:srgbClr val="0070C0"/>
              </a:solidFill>
              <a:latin typeface="隶书" pitchFamily="49" charset="-122"/>
              <a:ea typeface="隶书" pitchFamily="49" charset="-122"/>
            </a:endParaRPr>
          </a:p>
          <a:p>
            <a:r>
              <a:rPr lang="zh-CN" altLang="en-US" sz="4000" b="1" dirty="0" smtClean="0">
                <a:solidFill>
                  <a:srgbClr val="0070C0"/>
                </a:solidFill>
                <a:latin typeface="隶书" pitchFamily="49" charset="-122"/>
                <a:ea typeface="隶书" pitchFamily="49" charset="-122"/>
              </a:rPr>
              <a:t>三、其他法律问题</a:t>
            </a:r>
            <a:endParaRPr lang="en-US" altLang="zh-CN" sz="4000" b="1" dirty="0" smtClean="0">
              <a:solidFill>
                <a:srgbClr val="0070C0"/>
              </a:solidFill>
              <a:latin typeface="隶书" pitchFamily="49" charset="-122"/>
              <a:ea typeface="隶书" pitchFamily="49" charset="-122"/>
            </a:endParaRPr>
          </a:p>
          <a:p>
            <a:endParaRPr lang="zh-CN" altLang="en-US" sz="4000" dirty="0"/>
          </a:p>
        </p:txBody>
      </p:sp>
      <p:sp>
        <p:nvSpPr>
          <p:cNvPr id="4" name="日期占位符 3"/>
          <p:cNvSpPr>
            <a:spLocks noGrp="1"/>
          </p:cNvSpPr>
          <p:nvPr>
            <p:ph type="dt" sz="half" idx="10"/>
          </p:nvPr>
        </p:nvSpPr>
        <p:spPr/>
        <p:txBody>
          <a:bodyPr/>
          <a:lstStyle/>
          <a:p>
            <a:pPr>
              <a:defRPr/>
            </a:pPr>
            <a:fld id="{A3234028-524C-4822-A278-0AF580D3E45A}" type="datetime1">
              <a:rPr lang="zh-CN" altLang="en-US" smtClean="0"/>
              <a:pPr>
                <a:defRPr/>
              </a:pPr>
              <a:t>2018/7/25</a:t>
            </a:fld>
            <a:endParaRPr lang="zh-CN" altLang="en-US" sz="180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70C0"/>
                </a:solidFill>
                <a:latin typeface="隶书" pitchFamily="49" charset="-122"/>
                <a:ea typeface="隶书" pitchFamily="49" charset="-122"/>
                <a:hlinkClick r:id="rId3" action="ppaction://hlinksldjump"/>
              </a:rPr>
              <a:t>禁止性广告</a:t>
            </a:r>
            <a:endParaRPr lang="zh-CN" altLang="en-US" b="1" dirty="0" smtClean="0">
              <a:solidFill>
                <a:srgbClr val="0070C0"/>
              </a:solidFill>
              <a:latin typeface="隶书" pitchFamily="49" charset="-122"/>
              <a:ea typeface="隶书" pitchFamily="49" charset="-122"/>
            </a:endParaRPr>
          </a:p>
        </p:txBody>
      </p:sp>
      <p:sp>
        <p:nvSpPr>
          <p:cNvPr id="3" name="内容占位符 2"/>
          <p:cNvSpPr>
            <a:spLocks noGrp="1"/>
          </p:cNvSpPr>
          <p:nvPr>
            <p:ph idx="1"/>
          </p:nvPr>
        </p:nvSpPr>
        <p:spPr/>
        <p:txBody>
          <a:bodyPr/>
          <a:lstStyle/>
          <a:p>
            <a:r>
              <a:rPr lang="zh-CN" altLang="en-US" sz="2800" b="1" dirty="0" smtClean="0">
                <a:solidFill>
                  <a:srgbClr val="0070C0"/>
                </a:solidFill>
                <a:latin typeface="隶书" pitchFamily="49" charset="-122"/>
                <a:ea typeface="隶书" pitchFamily="49" charset="-122"/>
              </a:rPr>
              <a:t>（二）使用或者变相使用国家机关或者国家机关工作人员的名义或者形象</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（三）</a:t>
            </a:r>
            <a:r>
              <a:rPr lang="zh-CN" altLang="en-US" sz="2800" b="1" dirty="0" smtClean="0">
                <a:solidFill>
                  <a:srgbClr val="0070C0"/>
                </a:solidFill>
                <a:latin typeface="隶书" pitchFamily="49" charset="-122"/>
                <a:ea typeface="隶书" pitchFamily="49" charset="-122"/>
                <a:hlinkClick r:id="rId4" action="ppaction://hlinksldjump"/>
              </a:rPr>
              <a:t>绝对化用语</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（七）违背社会良好风尚</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婴儿乳制品替代母乳</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烟草广告</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不满十岁以下的未成年人进行代言</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中小学、幼儿园开展广告活动</a:t>
            </a:r>
            <a:endParaRPr lang="en-US" altLang="zh-CN" sz="2800" b="1" dirty="0" smtClean="0">
              <a:solidFill>
                <a:srgbClr val="0070C0"/>
              </a:solidFill>
              <a:latin typeface="隶书" pitchFamily="49" charset="-122"/>
              <a:ea typeface="隶书" pitchFamily="49" charset="-122"/>
            </a:endParaRPr>
          </a:p>
          <a:p>
            <a:r>
              <a:rPr lang="zh-CN" altLang="en-US" sz="2800" b="1" dirty="0" smtClean="0">
                <a:solidFill>
                  <a:srgbClr val="0070C0"/>
                </a:solidFill>
                <a:latin typeface="隶书" pitchFamily="49" charset="-122"/>
                <a:ea typeface="隶书" pitchFamily="49" charset="-122"/>
              </a:rPr>
              <a:t>驰名商标</a:t>
            </a:r>
            <a:endParaRPr lang="zh-CN" altLang="en-US" sz="2800" b="1" dirty="0">
              <a:solidFill>
                <a:srgbClr val="0070C0"/>
              </a:solidFill>
              <a:latin typeface="隶书" pitchFamily="49" charset="-122"/>
              <a:ea typeface="隶书" pitchFamily="49" charset="-122"/>
            </a:endParaRPr>
          </a:p>
        </p:txBody>
      </p:sp>
      <p:sp>
        <p:nvSpPr>
          <p:cNvPr id="4" name="日期占位符 3"/>
          <p:cNvSpPr>
            <a:spLocks noGrp="1"/>
          </p:cNvSpPr>
          <p:nvPr>
            <p:ph type="dt" sz="half" idx="10"/>
          </p:nvPr>
        </p:nvSpPr>
        <p:spPr/>
        <p:txBody>
          <a:bodyPr/>
          <a:lstStyle/>
          <a:p>
            <a:pPr>
              <a:defRPr/>
            </a:pPr>
            <a:fld id="{A3234028-524C-4822-A278-0AF580D3E45A}" type="datetime1">
              <a:rPr lang="zh-CN" altLang="en-US" smtClean="0"/>
              <a:pPr>
                <a:defRPr/>
              </a:pPr>
              <a:t>2018/7/25</a:t>
            </a:fld>
            <a:endParaRPr lang="zh-CN" altLang="en-US" sz="180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70C0"/>
                </a:solidFill>
                <a:latin typeface="隶书" pitchFamily="49" charset="-122"/>
                <a:ea typeface="隶书" pitchFamily="49" charset="-122"/>
              </a:rPr>
              <a:t>虚假广告</a:t>
            </a:r>
          </a:p>
        </p:txBody>
      </p:sp>
      <p:sp>
        <p:nvSpPr>
          <p:cNvPr id="3" name="内容占位符 2"/>
          <p:cNvSpPr>
            <a:spLocks noGrp="1"/>
          </p:cNvSpPr>
          <p:nvPr>
            <p:ph idx="1"/>
          </p:nvPr>
        </p:nvSpPr>
        <p:spPr>
          <a:xfrm>
            <a:off x="500034" y="1500174"/>
            <a:ext cx="8229600" cy="4114816"/>
          </a:xfrm>
        </p:spPr>
        <p:txBody>
          <a:bodyPr/>
          <a:lstStyle/>
          <a:p>
            <a:r>
              <a:rPr lang="zh-CN" altLang="en-US" sz="3600" b="1" dirty="0" smtClean="0">
                <a:solidFill>
                  <a:srgbClr val="0070C0"/>
                </a:solidFill>
                <a:latin typeface="隶书" pitchFamily="49" charset="-122"/>
                <a:ea typeface="隶书" pitchFamily="49" charset="-122"/>
              </a:rPr>
              <a:t>广告以虚假或者引人误解的内容欺骗、误导消费者的，构成虚假广告。</a:t>
            </a:r>
            <a:endParaRPr lang="en-US" altLang="zh-CN" sz="3600" b="1" dirty="0" smtClean="0">
              <a:solidFill>
                <a:srgbClr val="0070C0"/>
              </a:solidFill>
              <a:latin typeface="隶书" pitchFamily="49" charset="-122"/>
              <a:ea typeface="隶书" pitchFamily="49" charset="-122"/>
            </a:endParaRPr>
          </a:p>
          <a:p>
            <a:pPr>
              <a:buNone/>
            </a:pPr>
            <a:r>
              <a:rPr lang="en-US" altLang="zh-CN" sz="3600" b="1" dirty="0" smtClean="0">
                <a:solidFill>
                  <a:srgbClr val="0070C0"/>
                </a:solidFill>
                <a:latin typeface="隶书" pitchFamily="49" charset="-122"/>
                <a:ea typeface="隶书" pitchFamily="49" charset="-122"/>
              </a:rPr>
              <a:t>	</a:t>
            </a:r>
            <a:r>
              <a:rPr lang="zh-CN" altLang="en-US" b="1" dirty="0" smtClean="0">
                <a:solidFill>
                  <a:srgbClr val="0070C0"/>
                </a:solidFill>
                <a:latin typeface="隶书" pitchFamily="49" charset="-122"/>
                <a:ea typeface="隶书" pitchFamily="49" charset="-122"/>
              </a:rPr>
              <a:t>广告标的虚假</a:t>
            </a:r>
            <a:endParaRPr lang="en-US" altLang="zh-CN" b="1" dirty="0" smtClean="0">
              <a:solidFill>
                <a:srgbClr val="0070C0"/>
              </a:solidFill>
              <a:latin typeface="隶书" pitchFamily="49" charset="-122"/>
              <a:ea typeface="隶书" pitchFamily="49" charset="-122"/>
            </a:endParaRPr>
          </a:p>
          <a:p>
            <a:pPr>
              <a:buNone/>
            </a:pPr>
            <a:r>
              <a:rPr lang="en-US" altLang="zh-CN" b="1" dirty="0" smtClean="0">
                <a:solidFill>
                  <a:srgbClr val="0070C0"/>
                </a:solidFill>
                <a:latin typeface="隶书" pitchFamily="49" charset="-122"/>
                <a:ea typeface="隶书" pitchFamily="49" charset="-122"/>
              </a:rPr>
              <a:t>	</a:t>
            </a:r>
            <a:r>
              <a:rPr lang="zh-CN" altLang="en-US" b="1" dirty="0" smtClean="0">
                <a:solidFill>
                  <a:srgbClr val="0070C0"/>
                </a:solidFill>
                <a:latin typeface="隶书" pitchFamily="49" charset="-122"/>
                <a:ea typeface="隶书" pitchFamily="49" charset="-122"/>
              </a:rPr>
              <a:t>事实要素虚假</a:t>
            </a:r>
            <a:endParaRPr lang="en-US" altLang="zh-CN" b="1" dirty="0" smtClean="0">
              <a:solidFill>
                <a:srgbClr val="0070C0"/>
              </a:solidFill>
              <a:latin typeface="隶书" pitchFamily="49" charset="-122"/>
              <a:ea typeface="隶书" pitchFamily="49" charset="-122"/>
            </a:endParaRPr>
          </a:p>
          <a:p>
            <a:pPr>
              <a:buNone/>
            </a:pPr>
            <a:r>
              <a:rPr lang="en-US" altLang="zh-CN" b="1" dirty="0" smtClean="0">
                <a:solidFill>
                  <a:srgbClr val="0070C0"/>
                </a:solidFill>
                <a:latin typeface="隶书" pitchFamily="49" charset="-122"/>
                <a:ea typeface="隶书" pitchFamily="49" charset="-122"/>
              </a:rPr>
              <a:t>	</a:t>
            </a:r>
            <a:r>
              <a:rPr lang="zh-CN" altLang="en-US" b="1" dirty="0" smtClean="0">
                <a:solidFill>
                  <a:srgbClr val="0070C0"/>
                </a:solidFill>
                <a:latin typeface="隶书" pitchFamily="49" charset="-122"/>
                <a:ea typeface="隶书" pitchFamily="49" charset="-122"/>
              </a:rPr>
              <a:t>证明材料虚假</a:t>
            </a:r>
            <a:endParaRPr lang="en-US" altLang="zh-CN" b="1" dirty="0" smtClean="0">
              <a:solidFill>
                <a:srgbClr val="0070C0"/>
              </a:solidFill>
              <a:latin typeface="隶书" pitchFamily="49" charset="-122"/>
              <a:ea typeface="隶书" pitchFamily="49" charset="-122"/>
            </a:endParaRPr>
          </a:p>
          <a:p>
            <a:pPr>
              <a:buNone/>
            </a:pPr>
            <a:r>
              <a:rPr lang="en-US" altLang="zh-CN" b="1" dirty="0" smtClean="0">
                <a:solidFill>
                  <a:srgbClr val="0070C0"/>
                </a:solidFill>
                <a:latin typeface="隶书" pitchFamily="49" charset="-122"/>
                <a:ea typeface="隶书" pitchFamily="49" charset="-122"/>
              </a:rPr>
              <a:t>	</a:t>
            </a:r>
            <a:r>
              <a:rPr lang="zh-CN" altLang="en-US" b="1" dirty="0" smtClean="0">
                <a:solidFill>
                  <a:srgbClr val="0070C0"/>
                </a:solidFill>
                <a:latin typeface="隶书" pitchFamily="49" charset="-122"/>
                <a:ea typeface="隶书" pitchFamily="49" charset="-122"/>
              </a:rPr>
              <a:t>使用效果虚假</a:t>
            </a:r>
            <a:endParaRPr lang="en-US" altLang="zh-CN" b="1" dirty="0" smtClean="0">
              <a:solidFill>
                <a:srgbClr val="0070C0"/>
              </a:solidFill>
              <a:latin typeface="隶书" pitchFamily="49" charset="-122"/>
              <a:ea typeface="隶书" pitchFamily="49" charset="-122"/>
            </a:endParaRPr>
          </a:p>
          <a:p>
            <a:pPr>
              <a:buNone/>
            </a:pPr>
            <a:r>
              <a:rPr lang="en-US" altLang="zh-CN" b="1" dirty="0" smtClean="0">
                <a:solidFill>
                  <a:srgbClr val="0070C0"/>
                </a:solidFill>
                <a:latin typeface="隶书" pitchFamily="49" charset="-122"/>
                <a:ea typeface="隶书" pitchFamily="49" charset="-122"/>
              </a:rPr>
              <a:t>	</a:t>
            </a:r>
            <a:r>
              <a:rPr lang="zh-CN" altLang="en-US" b="1" dirty="0" smtClean="0">
                <a:solidFill>
                  <a:srgbClr val="0070C0"/>
                </a:solidFill>
                <a:latin typeface="隶书" pitchFamily="49" charset="-122"/>
                <a:ea typeface="隶书" pitchFamily="49" charset="-122"/>
              </a:rPr>
              <a:t>其他情况的虚假</a:t>
            </a:r>
          </a:p>
        </p:txBody>
      </p:sp>
      <p:sp>
        <p:nvSpPr>
          <p:cNvPr id="4" name="日期占位符 3"/>
          <p:cNvSpPr>
            <a:spLocks noGrp="1"/>
          </p:cNvSpPr>
          <p:nvPr>
            <p:ph type="dt" sz="half" idx="10"/>
          </p:nvPr>
        </p:nvSpPr>
        <p:spPr/>
        <p:txBody>
          <a:bodyPr/>
          <a:lstStyle/>
          <a:p>
            <a:pPr>
              <a:defRPr/>
            </a:pPr>
            <a:fld id="{A3234028-524C-4822-A278-0AF580D3E45A}" type="datetime1">
              <a:rPr lang="zh-CN" altLang="en-US" smtClean="0"/>
              <a:pPr>
                <a:defRPr/>
              </a:pPr>
              <a:t>2018/7/25</a:t>
            </a:fld>
            <a:endParaRPr lang="zh-CN" altLang="en-US" sz="1800">
              <a:solidFill>
                <a:schemeClr val="tx1"/>
              </a:solidFill>
            </a:endParaRPr>
          </a:p>
        </p:txBody>
      </p:sp>
      <p:sp>
        <p:nvSpPr>
          <p:cNvPr id="5" name="椭圆 4"/>
          <p:cNvSpPr/>
          <p:nvPr/>
        </p:nvSpPr>
        <p:spPr bwMode="auto">
          <a:xfrm>
            <a:off x="6786578" y="3071810"/>
            <a:ext cx="1285884" cy="157163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5400" b="0" i="0" u="none" strike="noStrike" cap="none" normalizeH="0" baseline="0" dirty="0" smtClean="0">
                <a:ln>
                  <a:noFill/>
                </a:ln>
                <a:solidFill>
                  <a:srgbClr val="FF0000"/>
                </a:solidFill>
                <a:effectLst/>
                <a:latin typeface="Arial" pitchFamily="34" charset="0"/>
                <a:ea typeface="宋体" pitchFamily="2" charset="-122"/>
              </a:rPr>
              <a:t>假</a:t>
            </a:r>
          </a:p>
        </p:txBody>
      </p:sp>
      <p:sp>
        <p:nvSpPr>
          <p:cNvPr id="6" name="椭圆 5"/>
          <p:cNvSpPr/>
          <p:nvPr/>
        </p:nvSpPr>
        <p:spPr bwMode="auto">
          <a:xfrm>
            <a:off x="4929190" y="3143248"/>
            <a:ext cx="1285884" cy="157163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5400" b="0" i="0" u="none" strike="noStrike" cap="none" normalizeH="0" baseline="0" dirty="0" smtClean="0">
                <a:ln>
                  <a:noFill/>
                </a:ln>
                <a:solidFill>
                  <a:srgbClr val="FF0000"/>
                </a:solidFill>
                <a:effectLst/>
                <a:latin typeface="Arial" pitchFamily="34" charset="0"/>
                <a:ea typeface="宋体" pitchFamily="2" charset="-122"/>
              </a:rPr>
              <a:t>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amond(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amond(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amond(in)">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diamond(in)">
                                      <p:cBhvr>
                                        <p:cTn id="4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70C0"/>
                </a:solidFill>
                <a:latin typeface="隶书" pitchFamily="49" charset="-122"/>
                <a:ea typeface="隶书" pitchFamily="49" charset="-122"/>
              </a:rPr>
              <a:t>特殊产品广告</a:t>
            </a:r>
          </a:p>
        </p:txBody>
      </p:sp>
      <p:sp>
        <p:nvSpPr>
          <p:cNvPr id="3" name="内容占位符 2"/>
          <p:cNvSpPr>
            <a:spLocks noGrp="1"/>
          </p:cNvSpPr>
          <p:nvPr>
            <p:ph idx="1"/>
          </p:nvPr>
        </p:nvSpPr>
        <p:spPr/>
        <p:txBody>
          <a:bodyPr/>
          <a:lstStyle/>
          <a:p>
            <a:r>
              <a:rPr lang="zh-CN" altLang="en-US" sz="3600" b="1" dirty="0" smtClean="0">
                <a:solidFill>
                  <a:srgbClr val="0070C0"/>
                </a:solidFill>
                <a:latin typeface="隶书" pitchFamily="49" charset="-122"/>
                <a:ea typeface="隶书" pitchFamily="49" charset="-122"/>
              </a:rPr>
              <a:t>医疗、药品、医疗器械</a:t>
            </a:r>
            <a:endParaRPr lang="en-US" altLang="zh-CN" sz="3600" b="1" dirty="0" smtClean="0">
              <a:solidFill>
                <a:srgbClr val="0070C0"/>
              </a:solidFill>
              <a:latin typeface="隶书" pitchFamily="49" charset="-122"/>
              <a:ea typeface="隶书" pitchFamily="49" charset="-122"/>
            </a:endParaRPr>
          </a:p>
          <a:p>
            <a:r>
              <a:rPr lang="zh-CN" altLang="en-US" sz="3600" b="1" dirty="0" smtClean="0">
                <a:solidFill>
                  <a:srgbClr val="0070C0"/>
                </a:solidFill>
                <a:latin typeface="隶书" pitchFamily="49" charset="-122"/>
                <a:ea typeface="隶书" pitchFamily="49" charset="-122"/>
              </a:rPr>
              <a:t>保健食品</a:t>
            </a:r>
            <a:endParaRPr lang="en-US" altLang="zh-CN" sz="3600" b="1" dirty="0" smtClean="0">
              <a:solidFill>
                <a:srgbClr val="0070C0"/>
              </a:solidFill>
              <a:latin typeface="隶书" pitchFamily="49" charset="-122"/>
              <a:ea typeface="隶书" pitchFamily="49" charset="-122"/>
            </a:endParaRPr>
          </a:p>
          <a:p>
            <a:r>
              <a:rPr lang="zh-CN" altLang="en-US" sz="3600" b="1" dirty="0" smtClean="0">
                <a:solidFill>
                  <a:srgbClr val="0070C0"/>
                </a:solidFill>
                <a:latin typeface="隶书" pitchFamily="49" charset="-122"/>
                <a:ea typeface="隶书" pitchFamily="49" charset="-122"/>
              </a:rPr>
              <a:t>酒类广告</a:t>
            </a:r>
            <a:endParaRPr lang="en-US" altLang="zh-CN" sz="3600" b="1" dirty="0" smtClean="0">
              <a:solidFill>
                <a:srgbClr val="0070C0"/>
              </a:solidFill>
              <a:latin typeface="隶书" pitchFamily="49" charset="-122"/>
              <a:ea typeface="隶书" pitchFamily="49" charset="-122"/>
            </a:endParaRPr>
          </a:p>
          <a:p>
            <a:r>
              <a:rPr lang="zh-CN" altLang="en-US" sz="3600" b="1" dirty="0" smtClean="0">
                <a:solidFill>
                  <a:srgbClr val="0070C0"/>
                </a:solidFill>
                <a:latin typeface="隶书" pitchFamily="49" charset="-122"/>
                <a:ea typeface="隶书" pitchFamily="49" charset="-122"/>
              </a:rPr>
              <a:t>教育培训广告</a:t>
            </a:r>
            <a:endParaRPr lang="en-US" altLang="zh-CN" sz="3600" b="1" dirty="0" smtClean="0">
              <a:solidFill>
                <a:srgbClr val="0070C0"/>
              </a:solidFill>
              <a:latin typeface="隶书" pitchFamily="49" charset="-122"/>
              <a:ea typeface="隶书" pitchFamily="49" charset="-122"/>
            </a:endParaRPr>
          </a:p>
          <a:p>
            <a:r>
              <a:rPr lang="zh-CN" altLang="en-US" sz="3600" b="1" dirty="0" smtClean="0">
                <a:solidFill>
                  <a:srgbClr val="0070C0"/>
                </a:solidFill>
                <a:latin typeface="隶书" pitchFamily="49" charset="-122"/>
                <a:ea typeface="隶书" pitchFamily="49" charset="-122"/>
              </a:rPr>
              <a:t>投资理财类广告</a:t>
            </a:r>
            <a:endParaRPr lang="en-US" altLang="zh-CN" sz="3600" b="1" dirty="0" smtClean="0">
              <a:solidFill>
                <a:srgbClr val="0070C0"/>
              </a:solidFill>
              <a:latin typeface="隶书" pitchFamily="49" charset="-122"/>
              <a:ea typeface="隶书" pitchFamily="49" charset="-122"/>
            </a:endParaRPr>
          </a:p>
          <a:p>
            <a:r>
              <a:rPr lang="zh-CN" altLang="en-US" sz="3600" b="1" dirty="0" smtClean="0">
                <a:solidFill>
                  <a:srgbClr val="0070C0"/>
                </a:solidFill>
                <a:latin typeface="隶书" pitchFamily="49" charset="-122"/>
                <a:ea typeface="隶书" pitchFamily="49" charset="-122"/>
              </a:rPr>
              <a:t>房地产广告</a:t>
            </a:r>
            <a:endParaRPr lang="en-US" altLang="zh-CN" sz="3600" b="1" dirty="0" smtClean="0">
              <a:solidFill>
                <a:srgbClr val="0070C0"/>
              </a:solidFill>
              <a:latin typeface="隶书" pitchFamily="49" charset="-122"/>
              <a:ea typeface="隶书" pitchFamily="49" charset="-122"/>
            </a:endParaRPr>
          </a:p>
          <a:p>
            <a:endParaRPr lang="zh-CN" altLang="en-US" dirty="0"/>
          </a:p>
        </p:txBody>
      </p:sp>
      <p:sp>
        <p:nvSpPr>
          <p:cNvPr id="4" name="日期占位符 3"/>
          <p:cNvSpPr>
            <a:spLocks noGrp="1"/>
          </p:cNvSpPr>
          <p:nvPr>
            <p:ph type="dt" sz="half" idx="10"/>
          </p:nvPr>
        </p:nvSpPr>
        <p:spPr/>
        <p:txBody>
          <a:bodyPr/>
          <a:lstStyle/>
          <a:p>
            <a:pPr>
              <a:defRPr/>
            </a:pPr>
            <a:fld id="{A3234028-524C-4822-A278-0AF580D3E45A}" type="datetime1">
              <a:rPr lang="zh-CN" altLang="en-US" smtClean="0"/>
              <a:pPr>
                <a:defRPr/>
              </a:pPr>
              <a:t>2018/7/25</a:t>
            </a:fld>
            <a:endParaRPr lang="zh-CN" altLang="en-US" sz="180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70C0"/>
                </a:solidFill>
                <a:latin typeface="隶书" pitchFamily="49" charset="-122"/>
                <a:ea typeface="隶书" pitchFamily="49" charset="-122"/>
              </a:rPr>
              <a:t>其  他</a:t>
            </a:r>
          </a:p>
        </p:txBody>
      </p:sp>
      <p:sp>
        <p:nvSpPr>
          <p:cNvPr id="3" name="内容占位符 2"/>
          <p:cNvSpPr>
            <a:spLocks noGrp="1"/>
          </p:cNvSpPr>
          <p:nvPr>
            <p:ph idx="1"/>
          </p:nvPr>
        </p:nvSpPr>
        <p:spPr/>
        <p:txBody>
          <a:bodyPr/>
          <a:lstStyle/>
          <a:p>
            <a:r>
              <a:rPr lang="zh-CN" altLang="en-US" b="1" dirty="0" smtClean="0">
                <a:solidFill>
                  <a:srgbClr val="0070C0"/>
                </a:solidFill>
                <a:latin typeface="隶书" pitchFamily="49" charset="-122"/>
                <a:ea typeface="隶书" pitchFamily="49" charset="-122"/>
              </a:rPr>
              <a:t>引用数据需表明出处</a:t>
            </a:r>
            <a:endParaRPr lang="en-US" altLang="zh-CN" b="1" dirty="0" smtClean="0">
              <a:solidFill>
                <a:srgbClr val="0070C0"/>
              </a:solidFill>
              <a:latin typeface="隶书" pitchFamily="49" charset="-122"/>
              <a:ea typeface="隶书" pitchFamily="49" charset="-122"/>
            </a:endParaRPr>
          </a:p>
          <a:p>
            <a:r>
              <a:rPr lang="zh-CN" altLang="en-US" b="1" dirty="0" smtClean="0">
                <a:solidFill>
                  <a:srgbClr val="0070C0"/>
                </a:solidFill>
                <a:latin typeface="隶书" pitchFamily="49" charset="-122"/>
                <a:ea typeface="隶书" pitchFamily="49" charset="-122"/>
              </a:rPr>
              <a:t>专利需表明种类和专利号</a:t>
            </a:r>
            <a:endParaRPr lang="en-US" altLang="zh-CN" b="1" dirty="0" smtClean="0">
              <a:solidFill>
                <a:srgbClr val="0070C0"/>
              </a:solidFill>
              <a:latin typeface="隶书" pitchFamily="49" charset="-122"/>
              <a:ea typeface="隶书" pitchFamily="49" charset="-122"/>
            </a:endParaRPr>
          </a:p>
          <a:p>
            <a:r>
              <a:rPr lang="zh-CN" altLang="en-US" b="1" dirty="0" smtClean="0">
                <a:solidFill>
                  <a:srgbClr val="0070C0"/>
                </a:solidFill>
                <a:latin typeface="隶书" pitchFamily="49" charset="-122"/>
                <a:ea typeface="隶书" pitchFamily="49" charset="-122"/>
              </a:rPr>
              <a:t>弹窗广告确保一键关闭</a:t>
            </a:r>
            <a:endParaRPr lang="en-US" altLang="zh-CN" b="1" dirty="0" smtClean="0">
              <a:solidFill>
                <a:srgbClr val="0070C0"/>
              </a:solidFill>
              <a:latin typeface="隶书" pitchFamily="49" charset="-122"/>
              <a:ea typeface="隶书" pitchFamily="49" charset="-122"/>
            </a:endParaRPr>
          </a:p>
          <a:p>
            <a:r>
              <a:rPr lang="zh-CN" altLang="en-US" b="1" dirty="0" smtClean="0">
                <a:solidFill>
                  <a:srgbClr val="0070C0"/>
                </a:solidFill>
                <a:latin typeface="隶书" pitchFamily="49" charset="-122"/>
                <a:ea typeface="隶书" pitchFamily="49" charset="-122"/>
              </a:rPr>
              <a:t>广告经营者、发布者档案管理制度的义务</a:t>
            </a:r>
            <a:endParaRPr lang="en-US" altLang="zh-CN" b="1" dirty="0" smtClean="0">
              <a:solidFill>
                <a:srgbClr val="0070C0"/>
              </a:solidFill>
              <a:latin typeface="隶书" pitchFamily="49" charset="-122"/>
              <a:ea typeface="隶书" pitchFamily="49" charset="-122"/>
            </a:endParaRPr>
          </a:p>
          <a:p>
            <a:r>
              <a:rPr lang="zh-CN" altLang="en-US" b="1" dirty="0" smtClean="0">
                <a:solidFill>
                  <a:srgbClr val="0070C0"/>
                </a:solidFill>
                <a:latin typeface="隶书" pitchFamily="49" charset="-122"/>
                <a:ea typeface="隶书" pitchFamily="49" charset="-122"/>
              </a:rPr>
              <a:t>公共场所管理者和电信业务经营者、互联网信息服务提供者的应知明知的管理义务</a:t>
            </a:r>
            <a:endParaRPr lang="en-US" altLang="zh-CN" b="1" dirty="0" smtClean="0">
              <a:solidFill>
                <a:srgbClr val="0070C0"/>
              </a:solidFill>
              <a:latin typeface="隶书" pitchFamily="49" charset="-122"/>
              <a:ea typeface="隶书" pitchFamily="49" charset="-122"/>
            </a:endParaRPr>
          </a:p>
          <a:p>
            <a:pPr>
              <a:buNone/>
            </a:pPr>
            <a:endParaRPr lang="en-US" altLang="zh-CN" dirty="0" smtClean="0"/>
          </a:p>
        </p:txBody>
      </p:sp>
      <p:sp>
        <p:nvSpPr>
          <p:cNvPr id="4" name="日期占位符 3"/>
          <p:cNvSpPr>
            <a:spLocks noGrp="1"/>
          </p:cNvSpPr>
          <p:nvPr>
            <p:ph type="dt" sz="half" idx="10"/>
          </p:nvPr>
        </p:nvSpPr>
        <p:spPr/>
        <p:txBody>
          <a:bodyPr/>
          <a:lstStyle/>
          <a:p>
            <a:pPr>
              <a:defRPr/>
            </a:pPr>
            <a:fld id="{A3234028-524C-4822-A278-0AF580D3E45A}" type="datetime1">
              <a:rPr lang="zh-CN" altLang="en-US" smtClean="0"/>
              <a:pPr>
                <a:defRPr/>
              </a:pPr>
              <a:t>2018/7/25</a:t>
            </a:fld>
            <a:endParaRPr lang="zh-CN" altLang="en-US" sz="180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70C0"/>
                </a:solidFill>
                <a:latin typeface="隶书" pitchFamily="49" charset="-122"/>
                <a:ea typeface="隶书" pitchFamily="49" charset="-122"/>
              </a:rPr>
              <a:t>零售商促销广告</a:t>
            </a:r>
          </a:p>
        </p:txBody>
      </p:sp>
      <p:sp>
        <p:nvSpPr>
          <p:cNvPr id="3" name="内容占位符 2"/>
          <p:cNvSpPr>
            <a:spLocks noGrp="1"/>
          </p:cNvSpPr>
          <p:nvPr>
            <p:ph idx="1"/>
          </p:nvPr>
        </p:nvSpPr>
        <p:spPr/>
        <p:txBody>
          <a:bodyPr/>
          <a:lstStyle/>
          <a:p>
            <a:r>
              <a:rPr lang="zh-CN" altLang="en-US" sz="2400" b="1" dirty="0" smtClean="0">
                <a:solidFill>
                  <a:srgbClr val="0070C0"/>
                </a:solidFill>
                <a:latin typeface="隶书" pitchFamily="49" charset="-122"/>
                <a:ea typeface="隶书" pitchFamily="49" charset="-122"/>
              </a:rPr>
              <a:t>零售商利用大众传媒发布或者在销售场所内自行发布的促销活动广告，其内容应当真实、合法、清晰、易懂，不得使用含糊、易引起误解的语言、文字和画面，不得以</a:t>
            </a:r>
            <a:r>
              <a:rPr lang="zh-CN" altLang="en-US" sz="2400" b="1" dirty="0" smtClean="0">
                <a:solidFill>
                  <a:srgbClr val="FF0000"/>
                </a:solidFill>
                <a:latin typeface="隶书" pitchFamily="49" charset="-122"/>
                <a:ea typeface="隶书" pitchFamily="49" charset="-122"/>
              </a:rPr>
              <a:t>保留最终解释权</a:t>
            </a:r>
            <a:r>
              <a:rPr lang="zh-CN" altLang="en-US" sz="2400" b="1" dirty="0" smtClean="0">
                <a:solidFill>
                  <a:srgbClr val="0070C0"/>
                </a:solidFill>
                <a:latin typeface="隶书" pitchFamily="49" charset="-122"/>
                <a:ea typeface="隶书" pitchFamily="49" charset="-122"/>
              </a:rPr>
              <a:t>为由，损害消费者的合法权益</a:t>
            </a:r>
            <a:endParaRPr lang="en-US" altLang="zh-CN" sz="2400" b="1" dirty="0" smtClean="0">
              <a:solidFill>
                <a:srgbClr val="0070C0"/>
              </a:solidFill>
              <a:latin typeface="隶书" pitchFamily="49" charset="-122"/>
              <a:ea typeface="隶书" pitchFamily="49" charset="-122"/>
            </a:endParaRPr>
          </a:p>
          <a:p>
            <a:endParaRPr lang="zh-CN" altLang="en-US" sz="2400" b="1" dirty="0" smtClean="0">
              <a:solidFill>
                <a:srgbClr val="0070C0"/>
              </a:solidFill>
              <a:latin typeface="隶书" pitchFamily="49" charset="-122"/>
              <a:ea typeface="隶书" pitchFamily="49" charset="-122"/>
            </a:endParaRPr>
          </a:p>
          <a:p>
            <a:r>
              <a:rPr lang="zh-CN" altLang="en-US" sz="2400" b="1" dirty="0" smtClean="0">
                <a:solidFill>
                  <a:srgbClr val="0070C0"/>
                </a:solidFill>
                <a:latin typeface="隶书" pitchFamily="49" charset="-122"/>
                <a:ea typeface="隶书" pitchFamily="49" charset="-122"/>
              </a:rPr>
              <a:t>广告中对促销活动条件、促销方式、促销规则、促销期限、促销价格、促销商品的数量和范围以及其他促销活动信息有表示的，应当清楚、明白。涉及例外商品、含有限制性条件、附加条件的，应当同时在广告中注明</a:t>
            </a:r>
            <a:endParaRPr lang="en-US" altLang="zh-CN" sz="2400" b="1" dirty="0" smtClean="0">
              <a:solidFill>
                <a:srgbClr val="0070C0"/>
              </a:solidFill>
              <a:latin typeface="隶书" pitchFamily="49" charset="-122"/>
              <a:ea typeface="隶书" pitchFamily="49" charset="-122"/>
            </a:endParaRPr>
          </a:p>
          <a:p>
            <a:endParaRPr lang="zh-CN" altLang="en-US" sz="2400" b="1" dirty="0" smtClean="0">
              <a:solidFill>
                <a:srgbClr val="0070C0"/>
              </a:solidFill>
              <a:latin typeface="隶书" pitchFamily="49" charset="-122"/>
              <a:ea typeface="隶书" pitchFamily="49" charset="-122"/>
            </a:endParaRPr>
          </a:p>
          <a:p>
            <a:r>
              <a:rPr lang="zh-CN" altLang="en-US" sz="2400" b="1" dirty="0" smtClean="0">
                <a:solidFill>
                  <a:srgbClr val="0070C0"/>
                </a:solidFill>
                <a:latin typeface="隶书" pitchFamily="49" charset="-122"/>
                <a:ea typeface="隶书" pitchFamily="49" charset="-122"/>
              </a:rPr>
              <a:t>不得在广告中以虚构的原价或者使人误解的标价形式或价格手段误导消费者 </a:t>
            </a:r>
          </a:p>
          <a:p>
            <a:endParaRPr lang="en-US" altLang="zh-CN" dirty="0" smtClean="0"/>
          </a:p>
        </p:txBody>
      </p:sp>
      <p:sp>
        <p:nvSpPr>
          <p:cNvPr id="4" name="日期占位符 3"/>
          <p:cNvSpPr>
            <a:spLocks noGrp="1"/>
          </p:cNvSpPr>
          <p:nvPr>
            <p:ph type="dt" sz="half" idx="10"/>
          </p:nvPr>
        </p:nvSpPr>
        <p:spPr/>
        <p:txBody>
          <a:bodyPr/>
          <a:lstStyle/>
          <a:p>
            <a:pPr>
              <a:defRPr/>
            </a:pPr>
            <a:fld id="{A3234028-524C-4822-A278-0AF580D3E45A}" type="datetime1">
              <a:rPr lang="zh-CN" altLang="en-US" smtClean="0"/>
              <a:pPr>
                <a:defRPr/>
              </a:pPr>
              <a:t>2018/7/25</a:t>
            </a:fld>
            <a:endParaRPr lang="zh-CN"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2986</TotalTime>
  <Pages>0</Pages>
  <Words>983</Words>
  <Characters>0</Characters>
  <Application>Microsoft Office PowerPoint</Application>
  <DocSecurity>0</DocSecurity>
  <PresentationFormat>全屏显示(4:3)</PresentationFormat>
  <Lines>0</Lines>
  <Paragraphs>109</Paragraphs>
  <Slides>13</Slides>
  <Notes>5</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2018新广告法培训</vt:lpstr>
      <vt:lpstr>何为广告</vt:lpstr>
      <vt:lpstr>新《广告法》的特点</vt:lpstr>
      <vt:lpstr>广告违法的表现形式</vt:lpstr>
      <vt:lpstr>禁止性广告</vt:lpstr>
      <vt:lpstr>虚假广告</vt:lpstr>
      <vt:lpstr>特殊产品广告</vt:lpstr>
      <vt:lpstr>其  他</vt:lpstr>
      <vt:lpstr>零售商促销广告</vt:lpstr>
      <vt:lpstr>幻灯片 10</vt:lpstr>
      <vt:lpstr>幻灯片 11</vt:lpstr>
      <vt:lpstr>为什么要禁止绝对化用语</vt:lpstr>
      <vt:lpstr>如何正确理解和判断绝对化用语</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文物拍卖中的国家优先购买权制度及其完善</dc:title>
  <dc:creator>Pro Liu</dc:creator>
  <cp:lastModifiedBy>赵胜祥</cp:lastModifiedBy>
  <cp:revision>422</cp:revision>
  <dcterms:created xsi:type="dcterms:W3CDTF">2012-07-12T15:15:00Z</dcterms:created>
  <dcterms:modified xsi:type="dcterms:W3CDTF">2018-07-25T06:16:32Z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2052-9.1.0.5155</vt:lpwstr>
  </property>
</Properties>
</file>